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75" d="100"/>
          <a:sy n="75" d="100"/>
        </p:scale>
        <p:origin x="6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orisnik\Desktop\Prora&#269;un%20vodi&#269;%20za%20gra&#273;ane%202024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orisnik\Desktop\Prora&#269;un%20vodi&#269;%20za%20gra&#273;ane%202024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orisnik\Desktop\Prora&#269;un%20vodi&#269;%20za%20gra&#273;ane%202024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orisnik\Desktop\Prora&#269;un%20vodi&#269;%20za%20gra&#273;ane%202024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orisnik\Desktop\Prora&#269;un%20vodi&#269;%20za%20gra&#273;ane%202024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orisnik\Desktop\Prora&#269;un%20vodi&#269;%20za%20gra&#273;ane%202024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orisnik\Desktop\Prora&#269;un%20vodi&#269;%20za%20gra&#273;ane%202024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orisnik\Desktop\Prora&#269;un%20vodi&#269;%20za%20gra&#273;ane%202024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orisnik\Desktop\Prora&#269;un%20vodi&#269;%20za%20gra&#273;ane%202024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orisnik\Desktop\Prora&#269;un%20vodi&#269;%20za%20gra&#273;ane%202024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orisnik\Desktop\Prora&#269;un%20vodi&#269;%20za%20gra&#273;ane%202024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/>
              <a:t>KAKO</a:t>
            </a:r>
            <a:r>
              <a:rPr lang="hr-HR" baseline="0"/>
              <a:t> NOVAC DOLAZI U PRORAČUN</a:t>
            </a:r>
          </a:p>
        </c:rich>
      </c:tx>
      <c:layout>
        <c:manualLayout>
          <c:xMode val="edge"/>
          <c:yMode val="edge"/>
          <c:x val="3.4119876119779506E-2"/>
          <c:y val="3.1368790343993071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4.4989864898599061E-2"/>
          <c:y val="0.16417937036719132"/>
          <c:w val="0.48261855073042625"/>
          <c:h val="0.39137708491572881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A3CD-4EC5-911B-C18F82AFD09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A3CD-4EC5-911B-C18F82AFD090}"/>
              </c:ext>
            </c:extLst>
          </c:dPt>
          <c:dPt>
            <c:idx val="2"/>
            <c:bubble3D val="0"/>
            <c:spPr>
              <a:solidFill>
                <a:srgbClr val="FF00FF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A3CD-4EC5-911B-C18F82AFD09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A3CD-4EC5-911B-C18F82AFD090}"/>
              </c:ext>
            </c:extLst>
          </c:dPt>
          <c:dPt>
            <c:idx val="4"/>
            <c:bubble3D val="0"/>
            <c:spPr>
              <a:solidFill>
                <a:srgbClr val="00FF00"/>
              </a:solidFill>
              <a:ln w="25400">
                <a:noFill/>
              </a:ln>
              <a:effectLst>
                <a:outerShdw dist="35921" dir="2700000" algn="br">
                  <a:srgbClr val="000000"/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A3CD-4EC5-911B-C18F82AFD09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A3CD-4EC5-911B-C18F82AFD09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A3CD-4EC5-911B-C18F82AFD090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A3CD-4EC5-911B-C18F82AFD090}"/>
              </c:ext>
            </c:extLst>
          </c:dPt>
          <c:dPt>
            <c:idx val="8"/>
            <c:bubble3D val="0"/>
            <c:spPr>
              <a:solidFill>
                <a:srgbClr val="FFFF00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11-A3CD-4EC5-911B-C18F82AFD090}"/>
              </c:ext>
            </c:extLst>
          </c:dPt>
          <c:dPt>
            <c:idx val="9"/>
            <c:bubble3D val="0"/>
            <c:spPr>
              <a:solidFill>
                <a:srgbClr val="FF0000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13-A3CD-4EC5-911B-C18F82AFD090}"/>
              </c:ext>
            </c:extLst>
          </c:dPt>
          <c:dLbls>
            <c:dLbl>
              <c:idx val="2"/>
              <c:layout>
                <c:manualLayout>
                  <c:x val="4.6899290962862772E-2"/>
                  <c:y val="2.1506988243385001E-2"/>
                </c:manualLayout>
              </c:layout>
              <c:dLblPos val="bestFit"/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3CD-4EC5-911B-C18F82AFD090}"/>
                </c:ext>
              </c:extLst>
            </c:dLbl>
            <c:dLbl>
              <c:idx val="3"/>
              <c:layout>
                <c:manualLayout>
                  <c:x val="6.4910659173738255E-2"/>
                  <c:y val="5.5817500424387212E-2"/>
                </c:manualLayout>
              </c:layout>
              <c:dLblPos val="bestFit"/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3CD-4EC5-911B-C18F82AFD090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3CD-4EC5-911B-C18F82AFD090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3CD-4EC5-911B-C18F82AFD090}"/>
                </c:ext>
              </c:extLst>
            </c:dLbl>
            <c:dLbl>
              <c:idx val="6"/>
              <c:layout>
                <c:manualLayout>
                  <c:x val="1.5367588253922248E-2"/>
                  <c:y val="4.5418576409292123E-2"/>
                </c:manualLayout>
              </c:layout>
              <c:dLblPos val="bestFit"/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3CD-4EC5-911B-C18F82AFD090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A3CD-4EC5-911B-C18F82AFD090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A3CD-4EC5-911B-C18F82AFD090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A3CD-4EC5-911B-C18F82AFD090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ctr"/>
            <c:showLegendKey val="1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dolazi!$A$3:$A$12</c:f>
              <c:strCache>
                <c:ptCount val="10"/>
                <c:pt idx="0">
                  <c:v>Prihodi od poreza</c:v>
                </c:pt>
                <c:pt idx="1">
                  <c:v>Pomoć iz inozemstva i od drugih subjekata unutar opće države</c:v>
                </c:pt>
                <c:pt idx="2">
                  <c:v>Prihodi od imovine</c:v>
                </c:pt>
                <c:pt idx="3">
                  <c:v>Prihodi od upravnih i administrativnih pristojibi, pristojibi po posebnim propisima i naknada</c:v>
                </c:pt>
                <c:pt idx="4">
                  <c:v>Prihodi od prodaje proizvoda i robe te pruženih usluga i prihoda od donacija</c:v>
                </c:pt>
                <c:pt idx="5">
                  <c:v>Kazne, upravne mjere i ostali prihodi</c:v>
                </c:pt>
                <c:pt idx="6">
                  <c:v>Prihodi od prodaje neproizvedene dugotrajne imovine</c:v>
                </c:pt>
                <c:pt idx="7">
                  <c:v>Prihodi od prodaje proizvedene dugotrajne imovine</c:v>
                </c:pt>
                <c:pt idx="8">
                  <c:v>Primljeni povrati danih zajmova i depozita</c:v>
                </c:pt>
                <c:pt idx="9">
                  <c:v>Višak prihoda prethodne godine</c:v>
                </c:pt>
              </c:strCache>
            </c:strRef>
          </c:cat>
          <c:val>
            <c:numRef>
              <c:f>dolazi!$B$3:$B$12</c:f>
              <c:numCache>
                <c:formatCode>#,##0</c:formatCode>
                <c:ptCount val="10"/>
                <c:pt idx="0">
                  <c:v>468575</c:v>
                </c:pt>
                <c:pt idx="1">
                  <c:v>1394200</c:v>
                </c:pt>
                <c:pt idx="2">
                  <c:v>105850</c:v>
                </c:pt>
                <c:pt idx="3">
                  <c:v>426680</c:v>
                </c:pt>
                <c:pt idx="4">
                  <c:v>5395</c:v>
                </c:pt>
                <c:pt idx="5">
                  <c:v>1300</c:v>
                </c:pt>
                <c:pt idx="6">
                  <c:v>10000</c:v>
                </c:pt>
                <c:pt idx="7">
                  <c:v>32000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A3CD-4EC5-911B-C18F82AFD0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55010332297419884"/>
          <c:y val="9.2869162498966235E-2"/>
          <c:w val="0.40695382402353075"/>
          <c:h val="0.8905486565423103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sr-Latn-R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/>
              <a:t>OBRAZOVANJE</a:t>
            </a:r>
          </a:p>
        </c:rich>
      </c:tx>
      <c:layout>
        <c:manualLayout>
          <c:xMode val="edge"/>
          <c:yMode val="edge"/>
          <c:x val="0.27201970919279261"/>
          <c:y val="4.2395440214943542E-2"/>
        </c:manualLayout>
      </c:layout>
      <c:overlay val="0"/>
      <c:spPr>
        <a:noFill/>
        <a:ln w="25400">
          <a:noFill/>
        </a:ln>
      </c:sp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C1A0-438E-8613-CEB150713B7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C1A0-438E-8613-CEB150713B7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C1A0-438E-8613-CEB150713B7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C1A0-438E-8613-CEB150713B7E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8-C1A0-438E-8613-CEB150713B7E}"/>
              </c:ext>
            </c:extLst>
          </c:dPt>
          <c:dLbls>
            <c:dLbl>
              <c:idx val="0"/>
              <c:layout>
                <c:manualLayout>
                  <c:x val="-0.10650566671619013"/>
                  <c:y val="0.15018528009442603"/>
                </c:manualLayout>
              </c:layout>
              <c:dLblPos val="bestFit"/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1A0-438E-8613-CEB150713B7E}"/>
                </c:ext>
              </c:extLst>
            </c:dLbl>
            <c:dLbl>
              <c:idx val="1"/>
              <c:layout>
                <c:manualLayout>
                  <c:x val="-6.2310307050206367E-3"/>
                  <c:y val="1.3295338082739657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1A0-438E-8613-CEB150713B7E}"/>
                </c:ext>
              </c:extLst>
            </c:dLbl>
            <c:dLbl>
              <c:idx val="2"/>
              <c:layout>
                <c:manualLayout>
                  <c:x val="0.10994704709853997"/>
                  <c:y val="-0.2561156522101403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1A0-438E-8613-CEB150713B7E}"/>
                </c:ext>
              </c:extLst>
            </c:dLbl>
            <c:dLbl>
              <c:idx val="3"/>
              <c:layout>
                <c:manualLayout>
                  <c:x val="-6.9718600758653854E-2"/>
                  <c:y val="2.218822647169103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1A0-438E-8613-CEB150713B7E}"/>
                </c:ext>
              </c:extLst>
            </c:dLbl>
            <c:dLbl>
              <c:idx val="4"/>
              <c:layout>
                <c:manualLayout>
                  <c:x val="6.8749457889733218E-2"/>
                  <c:y val="2.127500729075530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1A0-438E-8613-CEB150713B7E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obrazovanje!$A$3:$A$7</c:f>
              <c:strCache>
                <c:ptCount val="5"/>
                <c:pt idx="0">
                  <c:v>Dječji vrtić "Slatki potok"</c:v>
                </c:pt>
                <c:pt idx="1">
                  <c:v>Predškola</c:v>
                </c:pt>
                <c:pt idx="2">
                  <c:v>Izgradnja i opremanje dječjeg vrtića</c:v>
                </c:pt>
                <c:pt idx="3">
                  <c:v>Sufinanciranje obrazovanja-stipendije</c:v>
                </c:pt>
                <c:pt idx="4">
                  <c:v>Sufinanciranje prijevoza učenika srednjih škola</c:v>
                </c:pt>
              </c:strCache>
            </c:strRef>
          </c:cat>
          <c:val>
            <c:numRef>
              <c:f>obrazovanje!$B$3:$B$7</c:f>
              <c:numCache>
                <c:formatCode>#,##0</c:formatCode>
                <c:ptCount val="5"/>
                <c:pt idx="0">
                  <c:v>126400</c:v>
                </c:pt>
                <c:pt idx="1">
                  <c:v>17600</c:v>
                </c:pt>
                <c:pt idx="2">
                  <c:v>535000</c:v>
                </c:pt>
                <c:pt idx="3">
                  <c:v>6000</c:v>
                </c:pt>
                <c:pt idx="4">
                  <c:v>7000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1A0-438E-8613-CEB150713B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7326795806965845"/>
          <c:y val="0.13650840982155338"/>
          <c:w val="0.30891111003762572"/>
          <c:h val="0.85397101989470237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sr-Latn-R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/>
              <a:t>JAVNI RED I SIGURNOST	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3125026702935186"/>
          <c:y val="0.21103896103896103"/>
          <c:w val="0.4520842531011009"/>
          <c:h val="0.70454545454545459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369D-4520-96E0-31CEABFCAFC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369D-4520-96E0-31CEABFCAFCE}"/>
              </c:ext>
            </c:extLst>
          </c:dPt>
          <c:dPt>
            <c:idx val="2"/>
            <c:bubble3D val="0"/>
            <c:spPr>
              <a:solidFill>
                <a:srgbClr val="FF00FF"/>
              </a:solidFill>
              <a:ln w="25400">
                <a:noFill/>
              </a:ln>
            </c:spPr>
            <c:extLst>
              <c:ext xmlns:c16="http://schemas.microsoft.com/office/drawing/2014/chart" uri="{C3380CC4-5D6E-409C-BE32-E72D297353CC}">
                <c16:uniqueId val="{00000005-369D-4520-96E0-31CEABFCAFCE}"/>
              </c:ext>
            </c:extLst>
          </c:dPt>
          <c:dLbls>
            <c:dLbl>
              <c:idx val="1"/>
              <c:layout>
                <c:manualLayout>
                  <c:x val="-2.8047681539807523E-2"/>
                  <c:y val="-8.000613559668677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69D-4520-96E0-31CEABFCAFCE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vatrog.civ.zašt.!$A$3:$A$5</c:f>
              <c:strCache>
                <c:ptCount val="3"/>
                <c:pt idx="0">
                  <c:v>Vatrogasna djelatnost</c:v>
                </c:pt>
                <c:pt idx="1">
                  <c:v>Civilna zaštita</c:v>
                </c:pt>
                <c:pt idx="2">
                  <c:v>Adaptacija vatrogasnog doma</c:v>
                </c:pt>
              </c:strCache>
            </c:strRef>
          </c:cat>
          <c:val>
            <c:numRef>
              <c:f>vatrog.civ.zašt.!$B$3:$B$5</c:f>
              <c:numCache>
                <c:formatCode>#,##0</c:formatCode>
                <c:ptCount val="3"/>
                <c:pt idx="0">
                  <c:v>52000</c:v>
                </c:pt>
                <c:pt idx="1">
                  <c:v>2000</c:v>
                </c:pt>
                <c:pt idx="2">
                  <c:v>60000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69D-4520-96E0-31CEABFCAF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1458486439195101"/>
          <c:y val="0.24675324675324675"/>
          <c:w val="0.26666710411198591"/>
          <c:h val="0.3928571428571429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sr-Latn-R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/>
              <a:t>KAKO NOVAC DOLAZI U PRORAČUN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5B9BD5"/>
            </a:solidFill>
            <a:ln w="25400">
              <a:noFill/>
            </a:ln>
          </c:spPr>
          <c:invertIfNegative val="0"/>
          <c:cat>
            <c:strRef>
              <c:f>dolazi!$A$3:$A$12</c:f>
              <c:strCache>
                <c:ptCount val="10"/>
                <c:pt idx="0">
                  <c:v>Prihodi od poreza</c:v>
                </c:pt>
                <c:pt idx="1">
                  <c:v>Pomoć iz inozemstva i od drugih subjekata unutar opće države</c:v>
                </c:pt>
                <c:pt idx="2">
                  <c:v>Prihodi od imovine</c:v>
                </c:pt>
                <c:pt idx="3">
                  <c:v>Prihodi od upravnih i administrativnih pristojibi, pristojibi po posebnim propisima i naknada</c:v>
                </c:pt>
                <c:pt idx="4">
                  <c:v>Prihodi od prodaje proizvoda i robe te pruženih usluga i prihoda od donacija</c:v>
                </c:pt>
                <c:pt idx="5">
                  <c:v>Kazne, upravne mjere i ostali prihodi</c:v>
                </c:pt>
                <c:pt idx="6">
                  <c:v>Prihodi od prodaje neproizvedene dugotrajne imovine</c:v>
                </c:pt>
                <c:pt idx="7">
                  <c:v>Prihodi od prodaje proizvedene dugotrajne imovine</c:v>
                </c:pt>
                <c:pt idx="8">
                  <c:v>Primljeni povrati danih zajmova i depozita</c:v>
                </c:pt>
                <c:pt idx="9">
                  <c:v>Višak prihoda prethodne godine</c:v>
                </c:pt>
              </c:strCache>
            </c:strRef>
          </c:cat>
          <c:val>
            <c:numRef>
              <c:f>dolazi!$B$3:$B$12</c:f>
              <c:numCache>
                <c:formatCode>#,##0</c:formatCode>
                <c:ptCount val="10"/>
                <c:pt idx="0">
                  <c:v>468575</c:v>
                </c:pt>
                <c:pt idx="1">
                  <c:v>1394200</c:v>
                </c:pt>
                <c:pt idx="2">
                  <c:v>105850</c:v>
                </c:pt>
                <c:pt idx="3">
                  <c:v>426680</c:v>
                </c:pt>
                <c:pt idx="4">
                  <c:v>5395</c:v>
                </c:pt>
                <c:pt idx="5">
                  <c:v>1300</c:v>
                </c:pt>
                <c:pt idx="6">
                  <c:v>10000</c:v>
                </c:pt>
                <c:pt idx="7">
                  <c:v>32000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8D-4B67-984F-3ECF88E91B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7995960"/>
        <c:axId val="1"/>
      </c:barChart>
      <c:catAx>
        <c:axId val="407995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ln w="6350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4079959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sr-Latn-R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/>
              <a:t>KAMO</a:t>
            </a:r>
            <a:r>
              <a:rPr lang="hr-HR" baseline="0"/>
              <a:t> ODLAZI NOVAC IZ PRORAČUNA</a:t>
            </a:r>
            <a:endParaRPr lang="hr-HR"/>
          </a:p>
        </c:rich>
      </c:tx>
      <c:layout>
        <c:manualLayout>
          <c:xMode val="edge"/>
          <c:yMode val="edge"/>
          <c:x val="9.0945501891003783E-2"/>
          <c:y val="3.1507500109972289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4.8779193509902168E-2"/>
          <c:y val="0.163780407337351"/>
          <c:w val="0.52248475304223341"/>
          <c:h val="0.80270003959002334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07A9-4FF7-A19E-74F6ECB95EE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07A9-4FF7-A19E-74F6ECB95EE3}"/>
              </c:ext>
            </c:extLst>
          </c:dPt>
          <c:dPt>
            <c:idx val="2"/>
            <c:bubble3D val="0"/>
            <c:spPr>
              <a:solidFill>
                <a:srgbClr val="FF00FF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07A9-4FF7-A19E-74F6ECB95EE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07A9-4FF7-A19E-74F6ECB95EE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07A9-4FF7-A19E-74F6ECB95EE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07A9-4FF7-A19E-74F6ECB95EE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07A9-4FF7-A19E-74F6ECB95EE3}"/>
              </c:ext>
            </c:extLst>
          </c:dPt>
          <c:dLbls>
            <c:dLbl>
              <c:idx val="0"/>
              <c:layout>
                <c:manualLayout>
                  <c:x val="-4.4162894992456701E-2"/>
                  <c:y val="8.8058475930732127E-2"/>
                </c:manualLayout>
              </c:layout>
              <c:dLblPos val="bestFit"/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7A9-4FF7-A19E-74F6ECB95EE3}"/>
                </c:ext>
              </c:extLst>
            </c:dLbl>
            <c:dLbl>
              <c:idx val="1"/>
              <c:layout>
                <c:manualLayout>
                  <c:x val="-0.10375059416785501"/>
                  <c:y val="0.15221982727019451"/>
                </c:manualLayout>
              </c:layout>
              <c:dLblPos val="bestFit"/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7A9-4FF7-A19E-74F6ECB95EE3}"/>
                </c:ext>
              </c:extLst>
            </c:dLbl>
            <c:dLbl>
              <c:idx val="4"/>
              <c:layout>
                <c:manualLayout>
                  <c:x val="3.5867334764972558E-2"/>
                  <c:y val="0.14741183159343918"/>
                </c:manualLayout>
              </c:layout>
              <c:dLblPos val="bestFit"/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7A9-4FF7-A19E-74F6ECB95EE3}"/>
                </c:ext>
              </c:extLst>
            </c:dLbl>
            <c:dLbl>
              <c:idx val="5"/>
              <c:layout>
                <c:manualLayout>
                  <c:x val="4.6686300039266743E-2"/>
                  <c:y val="0.13831991671432128"/>
                </c:manualLayout>
              </c:layout>
              <c:dLblPos val="bestFit"/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7A9-4FF7-A19E-74F6ECB95EE3}"/>
                </c:ext>
              </c:extLst>
            </c:dLbl>
            <c:dLbl>
              <c:idx val="6"/>
              <c:layout>
                <c:manualLayout>
                  <c:x val="-1.0098019565736145E-2"/>
                  <c:y val="4.7291955686440776E-2"/>
                </c:manualLayout>
              </c:layout>
              <c:dLblPos val="bestFit"/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7A9-4FF7-A19E-74F6ECB95EE3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ctr"/>
            <c:showLegendKey val="1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odlazi!$A$3:$A$9</c:f>
              <c:strCache>
                <c:ptCount val="7"/>
                <c:pt idx="0">
                  <c:v>Predstavnička i izvršna tijela</c:v>
                </c:pt>
                <c:pt idx="1">
                  <c:v>Opće javne usluge</c:v>
                </c:pt>
                <c:pt idx="2">
                  <c:v>Komunalni poslovi i gospodarstvo</c:v>
                </c:pt>
                <c:pt idx="3">
                  <c:v>Društvene djelatnosti (sport, kultura, religija)</c:v>
                </c:pt>
                <c:pt idx="4">
                  <c:v>Socijalna skrb</c:v>
                </c:pt>
                <c:pt idx="5">
                  <c:v>Obrazovanje</c:v>
                </c:pt>
                <c:pt idx="6">
                  <c:v>Javni red i sigurnost</c:v>
                </c:pt>
              </c:strCache>
            </c:strRef>
          </c:cat>
          <c:val>
            <c:numRef>
              <c:f>odlazi!$B$3:$B$9</c:f>
              <c:numCache>
                <c:formatCode>#,##0</c:formatCode>
                <c:ptCount val="7"/>
                <c:pt idx="0">
                  <c:v>86800</c:v>
                </c:pt>
                <c:pt idx="1">
                  <c:v>377030</c:v>
                </c:pt>
                <c:pt idx="2">
                  <c:v>616500</c:v>
                </c:pt>
                <c:pt idx="3">
                  <c:v>329170</c:v>
                </c:pt>
                <c:pt idx="4">
                  <c:v>228500</c:v>
                </c:pt>
                <c:pt idx="5">
                  <c:v>692000</c:v>
                </c:pt>
                <c:pt idx="6">
                  <c:v>114000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07A9-4FF7-A19E-74F6ECB95E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sr-Latn-R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/>
              <a:t>KAMO</a:t>
            </a:r>
            <a:r>
              <a:rPr lang="hr-HR" baseline="0"/>
              <a:t> ODLAZI NOVAC IZ PRORAČUNA</a:t>
            </a:r>
            <a:endParaRPr lang="hr-HR"/>
          </a:p>
        </c:rich>
      </c:tx>
      <c:overlay val="0"/>
      <c:spPr>
        <a:noFill/>
        <a:ln w="25400">
          <a:noFill/>
        </a:ln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5B9BD5"/>
            </a:solidFill>
            <a:ln w="25400">
              <a:noFill/>
            </a:ln>
          </c:spPr>
          <c:invertIfNegative val="0"/>
          <c:cat>
            <c:strRef>
              <c:f>odlazi!$A$3:$A$9</c:f>
              <c:strCache>
                <c:ptCount val="7"/>
                <c:pt idx="0">
                  <c:v>Predstavnička i izvršna tijela</c:v>
                </c:pt>
                <c:pt idx="1">
                  <c:v>Opće javne usluge</c:v>
                </c:pt>
                <c:pt idx="2">
                  <c:v>Komunalni poslovi i gospodarstvo</c:v>
                </c:pt>
                <c:pt idx="3">
                  <c:v>Društvene djelatnosti (sport, kultura, religija)</c:v>
                </c:pt>
                <c:pt idx="4">
                  <c:v>Socijalna skrb</c:v>
                </c:pt>
                <c:pt idx="5">
                  <c:v>Obrazovanje</c:v>
                </c:pt>
                <c:pt idx="6">
                  <c:v>Javni red i sigurnost</c:v>
                </c:pt>
              </c:strCache>
            </c:strRef>
          </c:cat>
          <c:val>
            <c:numRef>
              <c:f>odlazi!$B$3:$B$9</c:f>
              <c:numCache>
                <c:formatCode>#,##0</c:formatCode>
                <c:ptCount val="7"/>
                <c:pt idx="0">
                  <c:v>86800</c:v>
                </c:pt>
                <c:pt idx="1">
                  <c:v>377030</c:v>
                </c:pt>
                <c:pt idx="2">
                  <c:v>616500</c:v>
                </c:pt>
                <c:pt idx="3">
                  <c:v>329170</c:v>
                </c:pt>
                <c:pt idx="4">
                  <c:v>228500</c:v>
                </c:pt>
                <c:pt idx="5">
                  <c:v>692000</c:v>
                </c:pt>
                <c:pt idx="6">
                  <c:v>114000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09-4061-A576-DEE853BF1F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8436816"/>
        <c:axId val="1"/>
      </c:barChart>
      <c:catAx>
        <c:axId val="408436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ln w="6350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40843681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sr-Latn-R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1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r>
              <a:rPr lang="hr-HR"/>
              <a:t>PREDSTAVNIČKA I IZVRŠNA TIJELA</a:t>
            </a:r>
          </a:p>
        </c:rich>
      </c:tx>
      <c:layout>
        <c:manualLayout>
          <c:xMode val="edge"/>
          <c:yMode val="edge"/>
          <c:x val="4.0902668416447942E-2"/>
          <c:y val="3.2407615714702326E-2"/>
        </c:manualLayout>
      </c:layout>
      <c:overlay val="0"/>
      <c:spPr>
        <a:noFill/>
        <a:ln w="25400">
          <a:noFill/>
        </a:ln>
      </c:spPr>
    </c:title>
    <c:autoTitleDeleted val="0"/>
    <c:plotArea>
      <c:layout/>
      <c:pieChart>
        <c:varyColors val="1"/>
        <c:ser>
          <c:idx val="0"/>
          <c:order val="0"/>
          <c:explosion val="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E73-41C5-BF3F-6F4E932A819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E73-41C5-BF3F-6F4E932A819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8E73-41C5-BF3F-6F4E932A819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8E73-41C5-BF3F-6F4E932A819D}"/>
              </c:ext>
            </c:extLst>
          </c:dPt>
          <c:dLbls>
            <c:dLbl>
              <c:idx val="1"/>
              <c:layout>
                <c:manualLayout>
                  <c:x val="8.1090988626421681E-2"/>
                  <c:y val="-5.0542015581385658E-2"/>
                </c:manualLayout>
              </c:layout>
              <c:dLblPos val="bestFit"/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E73-41C5-BF3F-6F4E932A819D}"/>
                </c:ext>
              </c:extLst>
            </c:dLbl>
            <c:dLbl>
              <c:idx val="2"/>
              <c:layout>
                <c:manualLayout>
                  <c:x val="8.5458880139982499E-2"/>
                  <c:y val="-3.9651376911219512E-2"/>
                </c:manualLayout>
              </c:layout>
              <c:dLblPos val="bestFit"/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E73-41C5-BF3F-6F4E932A819D}"/>
                </c:ext>
              </c:extLst>
            </c:dLbl>
            <c:dLbl>
              <c:idx val="3"/>
              <c:layout>
                <c:manualLayout>
                  <c:x val="7.7763998250218722E-2"/>
                  <c:y val="0.16564656382516696"/>
                </c:manualLayout>
              </c:layout>
              <c:dLblPos val="bestFit"/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E73-41C5-BF3F-6F4E932A819D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ctr"/>
            <c:showLegendKey val="1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tijela!$A$3:$A$6</c:f>
              <c:strCache>
                <c:ptCount val="4"/>
                <c:pt idx="0">
                  <c:v>Predstavničko i izvršno tijelo općine</c:v>
                </c:pt>
                <c:pt idx="1">
                  <c:v>Općinsko vijeće</c:v>
                </c:pt>
                <c:pt idx="2">
                  <c:v>Političke stranke i Vijeća nac.manjina</c:v>
                </c:pt>
                <c:pt idx="3">
                  <c:v>Pomoć razvoju gospodarstva</c:v>
                </c:pt>
              </c:strCache>
            </c:strRef>
          </c:cat>
          <c:val>
            <c:numRef>
              <c:f>tijela!$B$3:$B$6</c:f>
              <c:numCache>
                <c:formatCode>#,##0</c:formatCode>
                <c:ptCount val="4"/>
                <c:pt idx="0">
                  <c:v>37300</c:v>
                </c:pt>
                <c:pt idx="1">
                  <c:v>18000</c:v>
                </c:pt>
                <c:pt idx="2">
                  <c:v>6500</c:v>
                </c:pt>
                <c:pt idx="3">
                  <c:v>25000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E73-41C5-BF3F-6F4E932A81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4791797900262471"/>
          <c:y val="0.19682606340874056"/>
          <c:w val="0.33541732283464565"/>
          <c:h val="0.38730292046827486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sr-Latn-R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/>
              <a:t>OPĆE</a:t>
            </a:r>
            <a:r>
              <a:rPr lang="hr-HR" baseline="0"/>
              <a:t> JAVNE USLUGE</a:t>
            </a:r>
            <a:endParaRPr lang="hr-HR"/>
          </a:p>
        </c:rich>
      </c:tx>
      <c:layout>
        <c:manualLayout>
          <c:xMode val="edge"/>
          <c:yMode val="edge"/>
          <c:x val="9.5354330708661408E-2"/>
          <c:y val="4.5261842269716288E-2"/>
        </c:manualLayout>
      </c:layout>
      <c:overlay val="0"/>
      <c:spPr>
        <a:noFill/>
        <a:ln w="25400">
          <a:noFill/>
        </a:ln>
      </c:sp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766-47AF-B8B9-B5B3A3AA03E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4766-47AF-B8B9-B5B3A3AA03E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4766-47AF-B8B9-B5B3A3AA03E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4766-47AF-B8B9-B5B3A3AA03E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4766-47AF-B8B9-B5B3A3AA03E2}"/>
              </c:ext>
            </c:extLst>
          </c:dPt>
          <c:dLbls>
            <c:dLbl>
              <c:idx val="1"/>
              <c:layout>
                <c:manualLayout>
                  <c:x val="0.1459249385165437"/>
                  <c:y val="-0.11998107379434714"/>
                </c:manualLayout>
              </c:layout>
              <c:dLblPos val="bestFit"/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766-47AF-B8B9-B5B3A3AA03E2}"/>
                </c:ext>
              </c:extLst>
            </c:dLbl>
            <c:dLbl>
              <c:idx val="2"/>
              <c:layout>
                <c:manualLayout>
                  <c:x val="4.7244094488188976E-2"/>
                  <c:y val="8.2698591247522629E-2"/>
                </c:manualLayout>
              </c:layout>
              <c:dLblPos val="bestFit"/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766-47AF-B8B9-B5B3A3AA03E2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766-47AF-B8B9-B5B3A3AA03E2}"/>
                </c:ext>
              </c:extLst>
            </c:dLbl>
            <c:dLbl>
              <c:idx val="4"/>
              <c:layout>
                <c:manualLayout>
                  <c:x val="1.5825118316903253E-2"/>
                  <c:y val="0.10183691324298748"/>
                </c:manualLayout>
              </c:layout>
              <c:dLblPos val="bestFit"/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766-47AF-B8B9-B5B3A3AA03E2}"/>
                </c:ext>
              </c:extLst>
            </c:dLbl>
            <c:dLbl>
              <c:idx val="5"/>
              <c:layout>
                <c:manualLayout>
                  <c:x val="6.9248468941382299E-2"/>
                  <c:y val="0.12686315252260133"/>
                </c:manualLayout>
              </c:layout>
              <c:dLblPos val="bestFit"/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4766-47AF-B8B9-B5B3A3AA03E2}"/>
                </c:ext>
              </c:extLst>
            </c:dLbl>
            <c:dLbl>
              <c:idx val="6"/>
              <c:layout>
                <c:manualLayout>
                  <c:x val="1.9660239320478641E-3"/>
                  <c:y val="0.21515416288496172"/>
                </c:manualLayout>
              </c:layout>
              <c:dLblPos val="bestFit"/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766-47AF-B8B9-B5B3A3AA03E2}"/>
                </c:ext>
              </c:extLst>
            </c:dLbl>
            <c:dLbl>
              <c:idx val="7"/>
              <c:layout>
                <c:manualLayout>
                  <c:x val="8.8521710376754086E-3"/>
                  <c:y val="8.7574782720261549E-2"/>
                </c:manualLayout>
              </c:layout>
              <c:dLblPos val="bestFit"/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4766-47AF-B8B9-B5B3A3AA03E2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ctr"/>
            <c:showLegendKey val="1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jav.usluge!$A$3:$A$7</c:f>
              <c:strCache>
                <c:ptCount val="5"/>
                <c:pt idx="0">
                  <c:v>Rashodi za zaposlene</c:v>
                </c:pt>
                <c:pt idx="1">
                  <c:v>Materijalni rashodi</c:v>
                </c:pt>
                <c:pt idx="2">
                  <c:v>Financijski rashodi</c:v>
                </c:pt>
                <c:pt idx="3">
                  <c:v>Ostali rashodi</c:v>
                </c:pt>
                <c:pt idx="4">
                  <c:v>Rashodi za nabavu imovine</c:v>
                </c:pt>
              </c:strCache>
            </c:strRef>
          </c:cat>
          <c:val>
            <c:numRef>
              <c:f>jav.usluge!$B$3:$B$7</c:f>
              <c:numCache>
                <c:formatCode>#,##0</c:formatCode>
                <c:ptCount val="5"/>
                <c:pt idx="0">
                  <c:v>131500</c:v>
                </c:pt>
                <c:pt idx="1">
                  <c:v>235330</c:v>
                </c:pt>
                <c:pt idx="2">
                  <c:v>4200</c:v>
                </c:pt>
                <c:pt idx="3">
                  <c:v>1000</c:v>
                </c:pt>
                <c:pt idx="4">
                  <c:v>5000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4766-47AF-B8B9-B5B3A3AA03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3648149296298595"/>
          <c:y val="0.11838912993018728"/>
          <c:w val="0.34160249653832642"/>
          <c:h val="0.81371864231256807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sr-Latn-R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1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r>
              <a:rPr lang="hr-HR"/>
              <a:t>KOM.POSLOVI, PROSTORNO UREĐENJE, ZAŠT.OKOLIŠA</a:t>
            </a:r>
          </a:p>
        </c:rich>
      </c:tx>
      <c:layout>
        <c:manualLayout>
          <c:xMode val="edge"/>
          <c:yMode val="edge"/>
          <c:x val="3.5701311266845205E-2"/>
          <c:y val="4.1666768398136281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8.2397154430657538E-2"/>
          <c:y val="0.21705481128576007"/>
          <c:w val="0.48314695097976462"/>
          <c:h val="0.66666834894912019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52D0-40B2-9B47-D3E1C8945F7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52D0-40B2-9B47-D3E1C8945F7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52D0-40B2-9B47-D3E1C8945F7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52D0-40B2-9B47-D3E1C8945F72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kom.posl.gosp.!$A$3:$A$6</c:f>
              <c:strCache>
                <c:ptCount val="4"/>
                <c:pt idx="0">
                  <c:v>Održavanje objekata komunalne infrastrukture</c:v>
                </c:pt>
                <c:pt idx="1">
                  <c:v>Izgradnja objekata i uređaja komunalne infrastrukture</c:v>
                </c:pt>
                <c:pt idx="2">
                  <c:v>Prostorno uređenje</c:v>
                </c:pt>
                <c:pt idx="3">
                  <c:v>Zaštita okoliša</c:v>
                </c:pt>
              </c:strCache>
            </c:strRef>
          </c:cat>
          <c:val>
            <c:numRef>
              <c:f>kom.posl.gosp.!$B$3:$B$6</c:f>
              <c:numCache>
                <c:formatCode>#,##0</c:formatCode>
                <c:ptCount val="4"/>
                <c:pt idx="0">
                  <c:v>391500</c:v>
                </c:pt>
                <c:pt idx="1">
                  <c:v>160000</c:v>
                </c:pt>
                <c:pt idx="2">
                  <c:v>39000</c:v>
                </c:pt>
                <c:pt idx="3">
                  <c:v>26000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2D0-40B2-9B47-D3E1C8945F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4765784114052949"/>
          <c:y val="0.14556498267173967"/>
          <c:w val="0.33401221995926678"/>
          <c:h val="0.59603898349915563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sr-Latn-R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/>
              <a:t>SPORT, KULTURA, RELIGIJA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2681181855012055"/>
          <c:y val="0.28433768394399939"/>
          <c:w val="0.40398622195252692"/>
          <c:h val="0.5373500298263717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FF00FF"/>
              </a:solidFill>
              <a:ln w="25400">
                <a:noFill/>
              </a:ln>
              <a:effectLst>
                <a:outerShdw dist="35921" dir="2700000" algn="br">
                  <a:srgbClr val="000000"/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EFAD-4422-9F19-570ED6698DD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EFAD-4422-9F19-570ED6698DD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EFAD-4422-9F19-570ED6698DD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EFAD-4422-9F19-570ED6698DD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EFAD-4422-9F19-570ED6698DD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EFAD-4422-9F19-570ED6698DD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EFAD-4422-9F19-570ED6698DDF}"/>
              </c:ext>
            </c:extLst>
          </c:dPt>
          <c:dPt>
            <c:idx val="7"/>
            <c:bubble3D val="0"/>
            <c:extLst>
              <c:ext xmlns:c16="http://schemas.microsoft.com/office/drawing/2014/chart" uri="{C3380CC4-5D6E-409C-BE32-E72D297353CC}">
                <c16:uniqueId val="{0000000E-EFAD-4422-9F19-570ED6698DDF}"/>
              </c:ext>
            </c:extLst>
          </c:dPt>
          <c:dPt>
            <c:idx val="8"/>
            <c:bubble3D val="0"/>
            <c:extLst>
              <c:ext xmlns:c16="http://schemas.microsoft.com/office/drawing/2014/chart" uri="{C3380CC4-5D6E-409C-BE32-E72D297353CC}">
                <c16:uniqueId val="{0000000F-EFAD-4422-9F19-570ED6698DDF}"/>
              </c:ext>
            </c:extLst>
          </c:dPt>
          <c:dPt>
            <c:idx val="9"/>
            <c:bubble3D val="0"/>
            <c:extLst>
              <c:ext xmlns:c16="http://schemas.microsoft.com/office/drawing/2014/chart" uri="{C3380CC4-5D6E-409C-BE32-E72D297353CC}">
                <c16:uniqueId val="{00000010-EFAD-4422-9F19-570ED6698DDF}"/>
              </c:ext>
            </c:extLst>
          </c:dPt>
          <c:dLbls>
            <c:dLbl>
              <c:idx val="0"/>
              <c:layout>
                <c:manualLayout>
                  <c:x val="-7.1515462741070415E-2"/>
                  <c:y val="8.648616513297283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FAD-4422-9F19-570ED6698DDF}"/>
                </c:ext>
              </c:extLst>
            </c:dLbl>
            <c:dLbl>
              <c:idx val="1"/>
              <c:layout>
                <c:manualLayout>
                  <c:x val="-6.1938453345505726E-2"/>
                  <c:y val="3.600720994213067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FAD-4422-9F19-570ED6698DDF}"/>
                </c:ext>
              </c:extLst>
            </c:dLbl>
            <c:dLbl>
              <c:idx val="2"/>
              <c:layout>
                <c:manualLayout>
                  <c:x val="-6.57061889003005E-2"/>
                  <c:y val="7.0472729370367167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FAD-4422-9F19-570ED6698DDF}"/>
                </c:ext>
              </c:extLst>
            </c:dLbl>
            <c:dLbl>
              <c:idx val="3"/>
              <c:layout>
                <c:manualLayout>
                  <c:x val="5.1914679143367906E-2"/>
                  <c:y val="-9.6066533851943206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FAD-4422-9F19-570ED6698DDF}"/>
                </c:ext>
              </c:extLst>
            </c:dLbl>
            <c:dLbl>
              <c:idx val="4"/>
              <c:layout>
                <c:manualLayout>
                  <c:x val="9.5723306325839683E-2"/>
                  <c:y val="-2.1759858330961758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FAD-4422-9F19-570ED6698DDF}"/>
                </c:ext>
              </c:extLst>
            </c:dLbl>
            <c:dLbl>
              <c:idx val="5"/>
              <c:layout>
                <c:manualLayout>
                  <c:x val="7.8138575069420665E-2"/>
                  <c:y val="-0.10273000490323325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FAD-4422-9F19-570ED6698DDF}"/>
                </c:ext>
              </c:extLst>
            </c:dLbl>
            <c:dLbl>
              <c:idx val="6"/>
              <c:layout>
                <c:manualLayout>
                  <c:x val="2.2684392711780594E-2"/>
                  <c:y val="3.9212021574225224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FAD-4422-9F19-570ED6698DDF}"/>
                </c:ext>
              </c:extLst>
            </c:dLbl>
            <c:dLbl>
              <c:idx val="7"/>
              <c:layout>
                <c:manualLayout>
                  <c:x val="5.3846095325040894E-2"/>
                  <c:y val="1.947171988116869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EFAD-4422-9F19-570ED6698DDF}"/>
                </c:ext>
              </c:extLst>
            </c:dLbl>
            <c:dLbl>
              <c:idx val="8"/>
              <c:layout>
                <c:manualLayout>
                  <c:x val="6.3559663737684957E-2"/>
                  <c:y val="4.6412044648265122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EFAD-4422-9F19-570ED6698DDF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'sport, kultura'!$A$3:$A$12</c:f>
              <c:strCache>
                <c:ptCount val="10"/>
                <c:pt idx="0">
                  <c:v>Promicanje sporta</c:v>
                </c:pt>
                <c:pt idx="1">
                  <c:v>Organizacija Sajma kreativnosti i Kulturnog ljeta</c:v>
                </c:pt>
                <c:pt idx="2">
                  <c:v>Centar sporta i rekreacije</c:v>
                </c:pt>
                <c:pt idx="3">
                  <c:v>Udruge u kulturi</c:v>
                </c:pt>
                <c:pt idx="4">
                  <c:v>Upravljanje Lovrakovim centrom</c:v>
                </c:pt>
                <c:pt idx="5">
                  <c:v>Izgradnja Kulturnog multimedijalnog centra</c:v>
                </c:pt>
                <c:pt idx="6">
                  <c:v>Religijske potrebe</c:v>
                </c:pt>
                <c:pt idx="7">
                  <c:v>Turizam</c:v>
                </c:pt>
                <c:pt idx="8">
                  <c:v>Sanacija sakralnih objekata</c:v>
                </c:pt>
                <c:pt idx="9">
                  <c:v>Autokamp</c:v>
                </c:pt>
              </c:strCache>
            </c:strRef>
          </c:cat>
          <c:val>
            <c:numRef>
              <c:f>'sport, kultura'!$B$3:$B$12</c:f>
              <c:numCache>
                <c:formatCode>#,##0</c:formatCode>
                <c:ptCount val="10"/>
                <c:pt idx="0">
                  <c:v>40000</c:v>
                </c:pt>
                <c:pt idx="1">
                  <c:v>17670</c:v>
                </c:pt>
                <c:pt idx="2">
                  <c:v>45000</c:v>
                </c:pt>
                <c:pt idx="3">
                  <c:v>8500</c:v>
                </c:pt>
                <c:pt idx="4">
                  <c:v>30000</c:v>
                </c:pt>
                <c:pt idx="5">
                  <c:v>100000</c:v>
                </c:pt>
                <c:pt idx="6">
                  <c:v>3000</c:v>
                </c:pt>
                <c:pt idx="7">
                  <c:v>25000</c:v>
                </c:pt>
                <c:pt idx="8">
                  <c:v>10000</c:v>
                </c:pt>
                <c:pt idx="9">
                  <c:v>50000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EFAD-4422-9F19-570ED6698DDF}"/>
            </c:ext>
          </c:extLst>
        </c:ser>
        <c:ser>
          <c:idx val="1"/>
          <c:order val="1"/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0"/>
            <c:bubble3D val="0"/>
            <c:spPr>
              <a:solidFill>
                <a:srgbClr val="9999FF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3-EFAD-4422-9F19-570ED6698DDF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14-EFAD-4422-9F19-570ED6698DDF}"/>
              </c:ext>
            </c:extLst>
          </c:dPt>
          <c:dPt>
            <c:idx val="2"/>
            <c:bubble3D val="0"/>
            <c:spPr>
              <a:solidFill>
                <a:srgbClr val="FFFFCC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6-EFAD-4422-9F19-570ED6698DDF}"/>
              </c:ext>
            </c:extLst>
          </c:dPt>
          <c:dPt>
            <c:idx val="3"/>
            <c:bubble3D val="0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8-EFAD-4422-9F19-570ED6698DDF}"/>
              </c:ext>
            </c:extLst>
          </c:dPt>
          <c:dPt>
            <c:idx val="4"/>
            <c:bubble3D val="0"/>
            <c:spPr>
              <a:solidFill>
                <a:srgbClr val="660066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A-EFAD-4422-9F19-570ED6698DDF}"/>
              </c:ext>
            </c:extLst>
          </c:dPt>
          <c:dPt>
            <c:idx val="5"/>
            <c:bubble3D val="0"/>
            <c:spPr>
              <a:solidFill>
                <a:srgbClr val="FF8080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C-EFAD-4422-9F19-570ED6698DDF}"/>
              </c:ext>
            </c:extLst>
          </c:dPt>
          <c:dPt>
            <c:idx val="6"/>
            <c:bubble3D val="0"/>
            <c:spPr>
              <a:solidFill>
                <a:srgbClr val="0066CC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1E-EFAD-4422-9F19-570ED6698DDF}"/>
              </c:ext>
            </c:extLst>
          </c:dPt>
          <c:dPt>
            <c:idx val="7"/>
            <c:bubble3D val="0"/>
            <c:spPr>
              <a:solidFill>
                <a:srgbClr val="CCCCFF"/>
              </a:solidFill>
              <a:ln w="12700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20-EFAD-4422-9F19-570ED6698DDF}"/>
              </c:ext>
            </c:extLst>
          </c:dPt>
          <c:dPt>
            <c:idx val="8"/>
            <c:bubble3D val="0"/>
            <c:extLst>
              <c:ext xmlns:c16="http://schemas.microsoft.com/office/drawing/2014/chart" uri="{C3380CC4-5D6E-409C-BE32-E72D297353CC}">
                <c16:uniqueId val="{00000021-EFAD-4422-9F19-570ED6698DDF}"/>
              </c:ext>
            </c:extLst>
          </c:dPt>
          <c:dPt>
            <c:idx val="9"/>
            <c:bubble3D val="0"/>
            <c:extLst>
              <c:ext xmlns:c16="http://schemas.microsoft.com/office/drawing/2014/chart" uri="{C3380CC4-5D6E-409C-BE32-E72D297353CC}">
                <c16:uniqueId val="{00000022-EFAD-4422-9F19-570ED6698DDF}"/>
              </c:ext>
            </c:extLst>
          </c:dPt>
          <c:cat>
            <c:strRef>
              <c:f>'sport, kultura'!$A$3:$A$12</c:f>
              <c:strCache>
                <c:ptCount val="10"/>
                <c:pt idx="0">
                  <c:v>Promicanje sporta</c:v>
                </c:pt>
                <c:pt idx="1">
                  <c:v>Organizacija Sajma kreativnosti i Kulturnog ljeta</c:v>
                </c:pt>
                <c:pt idx="2">
                  <c:v>Centar sporta i rekreacije</c:v>
                </c:pt>
                <c:pt idx="3">
                  <c:v>Udruge u kulturi</c:v>
                </c:pt>
                <c:pt idx="4">
                  <c:v>Upravljanje Lovrakovim centrom</c:v>
                </c:pt>
                <c:pt idx="5">
                  <c:v>Izgradnja Kulturnog multimedijalnog centra</c:v>
                </c:pt>
                <c:pt idx="6">
                  <c:v>Religijske potrebe</c:v>
                </c:pt>
                <c:pt idx="7">
                  <c:v>Turizam</c:v>
                </c:pt>
                <c:pt idx="8">
                  <c:v>Sanacija sakralnih objekata</c:v>
                </c:pt>
                <c:pt idx="9">
                  <c:v>Autokamp</c:v>
                </c:pt>
              </c:strCache>
            </c:strRef>
          </c:cat>
          <c:val>
            <c:numRef>
              <c:f>'sport, kultura'!$B$3:$B$12</c:f>
              <c:numCache>
                <c:formatCode>#,##0</c:formatCode>
                <c:ptCount val="10"/>
                <c:pt idx="0">
                  <c:v>40000</c:v>
                </c:pt>
                <c:pt idx="1">
                  <c:v>17670</c:v>
                </c:pt>
                <c:pt idx="2">
                  <c:v>45000</c:v>
                </c:pt>
                <c:pt idx="3">
                  <c:v>8500</c:v>
                </c:pt>
                <c:pt idx="4">
                  <c:v>30000</c:v>
                </c:pt>
                <c:pt idx="5">
                  <c:v>100000</c:v>
                </c:pt>
                <c:pt idx="6">
                  <c:v>3000</c:v>
                </c:pt>
                <c:pt idx="7">
                  <c:v>25000</c:v>
                </c:pt>
                <c:pt idx="8">
                  <c:v>10000</c:v>
                </c:pt>
                <c:pt idx="9">
                  <c:v>50000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3-EFAD-4422-9F19-570ED6698D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6304461942257209"/>
          <c:y val="0.14377525886187303"/>
          <c:w val="0.32246433869679336"/>
          <c:h val="0.78634616826742809"/>
        </c:manualLayout>
      </c:layout>
      <c:overlay val="0"/>
      <c:spPr>
        <a:solidFill>
          <a:srgbClr val="E7E6E6"/>
        </a:solidFill>
        <a:ln w="25400">
          <a:noFill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sr-Latn-R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sr-Latn-R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/>
              <a:t>SOCIJALNA</a:t>
            </a:r>
            <a:r>
              <a:rPr lang="hr-HR" baseline="0"/>
              <a:t> SKRB</a:t>
            </a:r>
          </a:p>
        </c:rich>
      </c:tx>
      <c:layout>
        <c:manualLayout>
          <c:xMode val="edge"/>
          <c:yMode val="edge"/>
          <c:x val="6.4666666666666664E-2"/>
          <c:y val="3.7795275590551181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7.1999999999999995E-2"/>
          <c:y val="0.20949749244049576"/>
          <c:w val="0.49399999999999999"/>
          <c:h val="0.68994507510403269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FF0000"/>
              </a:solidFill>
              <a:ln w="25400">
                <a:noFill/>
              </a:ln>
              <a:effectLst>
                <a:outerShdw dist="35921" dir="2700000" algn="br">
                  <a:srgbClr val="000000"/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F2E9-43EE-8B4A-C12A4A169E4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F2E9-43EE-8B4A-C12A4A169E4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F2E9-43EE-8B4A-C12A4A169E4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F2E9-43EE-8B4A-C12A4A169E4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F2E9-43EE-8B4A-C12A4A169E4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F2E9-43EE-8B4A-C12A4A169E41}"/>
              </c:ext>
            </c:extLst>
          </c:dPt>
          <c:dPt>
            <c:idx val="6"/>
            <c:bubble3D val="0"/>
            <c:extLst>
              <c:ext xmlns:c16="http://schemas.microsoft.com/office/drawing/2014/chart" uri="{C3380CC4-5D6E-409C-BE32-E72D297353CC}">
                <c16:uniqueId val="{0000000C-F2E9-43EE-8B4A-C12A4A169E41}"/>
              </c:ext>
            </c:extLst>
          </c:dPt>
          <c:dLbls>
            <c:dLbl>
              <c:idx val="0"/>
              <c:layout>
                <c:manualLayout>
                  <c:x val="-3.7419632545931759E-2"/>
                  <c:y val="8.944384910466073E-2"/>
                </c:manualLayout>
              </c:layout>
              <c:dLblPos val="bestFit"/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2E9-43EE-8B4A-C12A4A169E41}"/>
                </c:ext>
              </c:extLst>
            </c:dLbl>
            <c:dLbl>
              <c:idx val="1"/>
              <c:layout>
                <c:manualLayout>
                  <c:x val="-5.8977427821522356E-2"/>
                  <c:y val="6.4376834552485676E-2"/>
                </c:manualLayout>
              </c:layout>
              <c:dLblPos val="bestFit"/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2E9-43EE-8B4A-C12A4A169E41}"/>
                </c:ext>
              </c:extLst>
            </c:dLbl>
            <c:dLbl>
              <c:idx val="2"/>
              <c:layout>
                <c:manualLayout>
                  <c:x val="-0.15263265091863518"/>
                  <c:y val="7.7644540242525484E-2"/>
                </c:manualLayout>
              </c:layout>
              <c:dLblPos val="bestFit"/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2E9-43EE-8B4A-C12A4A169E41}"/>
                </c:ext>
              </c:extLst>
            </c:dLbl>
            <c:dLbl>
              <c:idx val="3"/>
              <c:layout>
                <c:manualLayout>
                  <c:x val="-0.10280272965879275"/>
                  <c:y val="-5.8297042478628715E-3"/>
                </c:manualLayout>
              </c:layout>
              <c:dLblPos val="bestFit"/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2E9-43EE-8B4A-C12A4A169E41}"/>
                </c:ext>
              </c:extLst>
            </c:dLbl>
            <c:dLbl>
              <c:idx val="5"/>
              <c:layout>
                <c:manualLayout>
                  <c:x val="7.1210288713910733E-2"/>
                  <c:y val="-6.3181288729441509E-2"/>
                </c:manualLayout>
              </c:layout>
              <c:dLblPos val="bestFit"/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2E9-43EE-8B4A-C12A4A169E41}"/>
                </c:ext>
              </c:extLst>
            </c:dLbl>
            <c:dLbl>
              <c:idx val="6"/>
              <c:layout>
                <c:manualLayout>
                  <c:x val="0.13613291338582678"/>
                  <c:y val="2.9875599869542861E-2"/>
                </c:manualLayout>
              </c:layout>
              <c:dLblPos val="bestFit"/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2E9-43EE-8B4A-C12A4A169E41}"/>
                </c:ext>
              </c:extLst>
            </c:dLbl>
            <c:dLbl>
              <c:idx val="7"/>
              <c:layout>
                <c:manualLayout>
                  <c:x val="0.1012636220472441"/>
                  <c:y val="0.14304520594143602"/>
                </c:manualLayout>
              </c:layout>
              <c:dLblPos val="bestFit"/>
              <c:showLegendKey val="1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2E9-43EE-8B4A-C12A4A169E41}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ctr"/>
            <c:showLegendKey val="1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soc.skrb!$A$3:$A$9</c:f>
              <c:strCache>
                <c:ptCount val="7"/>
                <c:pt idx="0">
                  <c:v>Pomoć u novcu pojedincima i obiteljima</c:v>
                </c:pt>
                <c:pt idx="1">
                  <c:v>Sredstva za novorođenčad</c:v>
                </c:pt>
                <c:pt idx="2">
                  <c:v>Pomoć u naravi</c:v>
                </c:pt>
                <c:pt idx="3">
                  <c:v>Udruge građana humanitarnog karaktera</c:v>
                </c:pt>
                <c:pt idx="4">
                  <c:v>Pomoć u kući starijim osobama</c:v>
                </c:pt>
                <c:pt idx="5">
                  <c:v>Pletenica života - Dnevni boravak za starije</c:v>
                </c:pt>
                <c:pt idx="6">
                  <c:v>Program zapošljavanja "Za žene" Faza 3</c:v>
                </c:pt>
              </c:strCache>
            </c:strRef>
          </c:cat>
          <c:val>
            <c:numRef>
              <c:f>soc.skrb!$B$3:$B$9</c:f>
              <c:numCache>
                <c:formatCode>#,##0</c:formatCode>
                <c:ptCount val="7"/>
                <c:pt idx="0">
                  <c:v>15000</c:v>
                </c:pt>
                <c:pt idx="1">
                  <c:v>8000</c:v>
                </c:pt>
                <c:pt idx="2">
                  <c:v>30500</c:v>
                </c:pt>
                <c:pt idx="3">
                  <c:v>15000</c:v>
                </c:pt>
                <c:pt idx="4">
                  <c:v>70800</c:v>
                </c:pt>
                <c:pt idx="5">
                  <c:v>10000</c:v>
                </c:pt>
                <c:pt idx="6">
                  <c:v>79200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F2E9-43EE-8B4A-C12A4A169E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4200000000000002"/>
          <c:y val="5.3073040426159748E-2"/>
          <c:w val="0.34199999999999997"/>
          <c:h val="0.89292487847303115"/>
        </c:manualLayout>
      </c:layout>
      <c:overlay val="0"/>
      <c:spPr>
        <a:solidFill>
          <a:schemeClr val="bg2"/>
        </a:solidFill>
      </c:sp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sr-Latn-R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FF26055-1FD2-C9E7-538B-4A55137091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B122F4B-0F4D-DA01-534E-61890D4734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FC4232D-2687-A2A0-3691-16CD33858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8A0D-08A6-48D8-BF3B-7C41F61AB6DF}" type="datetimeFigureOut">
              <a:rPr lang="hr-HR" smtClean="0"/>
              <a:t>13.2.2024.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F95F730-CD24-1DAD-A3BF-2122162D8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CD582A9-B62A-34FC-8F01-74817DFEA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2896-07EF-4EF4-B19A-B6407ADD79F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86419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043CEE3-0D34-8782-E114-883A78605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A5643E52-CA52-FE9E-006D-F0A63D1416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0AD5774-9CA0-BB1E-0F06-8026C300A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8A0D-08A6-48D8-BF3B-7C41F61AB6DF}" type="datetimeFigureOut">
              <a:rPr lang="hr-HR" smtClean="0"/>
              <a:t>13.2.2024.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2F6D171-5C31-8389-7716-3FE7C9D6D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9D911A30-8E9B-DCB6-E40B-D0D1AFE01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2896-07EF-4EF4-B19A-B6407ADD79F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91051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43ADC24B-B954-3C6C-BD61-B774D74A0D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F693104C-CB13-9A17-9496-55ABE07B0E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627FBDFB-6F55-5EFF-96B0-04A4086F7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8A0D-08A6-48D8-BF3B-7C41F61AB6DF}" type="datetimeFigureOut">
              <a:rPr lang="hr-HR" smtClean="0"/>
              <a:t>13.2.2024.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C53DCED-A636-CF80-80E2-F32EAE13D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DC7213B-73B6-F481-4DD2-6E84F3DAA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2896-07EF-4EF4-B19A-B6407ADD79F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15231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2BCF5AB-C708-47A8-DBDB-7130F3028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244E5C2-4B2E-C407-4A9F-4E58456530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6B9EFC0-7E5A-2A08-0A28-5356DC95D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8A0D-08A6-48D8-BF3B-7C41F61AB6DF}" type="datetimeFigureOut">
              <a:rPr lang="hr-HR" smtClean="0"/>
              <a:t>13.2.2024.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FA2388B-D1E2-EAED-E3F3-74EF04761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566FFD0-965F-44A7-17DD-DFD86D04C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2896-07EF-4EF4-B19A-B6407ADD79F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70693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2F42C1B-0B5E-FFE5-C628-EFAD8D8B3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59D5489A-E540-F50B-7EAB-9B0CD3709A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76F6C48-63CB-F0C8-DDD3-579AFC6E3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8A0D-08A6-48D8-BF3B-7C41F61AB6DF}" type="datetimeFigureOut">
              <a:rPr lang="hr-HR" smtClean="0"/>
              <a:t>13.2.2024.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9E81C808-1F4F-5E95-1FEC-0772A834C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17918EC-3E76-845B-438F-5A249801A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2896-07EF-4EF4-B19A-B6407ADD79F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73687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CB16DD0-5376-ADBB-382B-ACA42761B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24B0AC5-90F5-B913-6C3E-CC09123318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65451359-A398-FE10-1A86-078BCE0E88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95E5E9F7-0F93-552A-A8D2-F8EF45151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8A0D-08A6-48D8-BF3B-7C41F61AB6DF}" type="datetimeFigureOut">
              <a:rPr lang="hr-HR" smtClean="0"/>
              <a:t>13.2.2024.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DB458218-6CD4-D65D-735F-7D0CE7740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6E3354D6-0391-B70F-CC94-6F3D96FA0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2896-07EF-4EF4-B19A-B6407ADD79F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64112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F16A54-823F-FE44-9B57-512A6DB21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1C6EB350-5F25-6934-1FE2-42F67D0143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5C3E22F5-82A5-7DE1-5BB7-2B7E1C1314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35578745-6066-B074-2BE0-90CC37332B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BA47731F-44B6-1C6F-AE59-FE4419FE2B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3B6F3F3E-7434-AE2B-87B6-6F77953DD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8A0D-08A6-48D8-BF3B-7C41F61AB6DF}" type="datetimeFigureOut">
              <a:rPr lang="hr-HR" smtClean="0"/>
              <a:t>13.2.2024.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2C3A37C9-FC2D-8E5E-7A56-EB67EC949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42B900C0-A885-B924-74A0-8A4318D43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2896-07EF-4EF4-B19A-B6407ADD79F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22232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519973D-AC2C-5409-FC5E-8F6767816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A1A13726-EAB8-2BB0-8B0E-B6F8B6519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8A0D-08A6-48D8-BF3B-7C41F61AB6DF}" type="datetimeFigureOut">
              <a:rPr lang="hr-HR" smtClean="0"/>
              <a:t>13.2.2024.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A8E36511-1D7B-0244-5661-647180B37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F87E3D88-CF1F-DE3E-90AD-4AC11E0EF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2896-07EF-4EF4-B19A-B6407ADD79F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72596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98F530C7-6DB8-50F1-3FD2-5CF52FA8D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8A0D-08A6-48D8-BF3B-7C41F61AB6DF}" type="datetimeFigureOut">
              <a:rPr lang="hr-HR" smtClean="0"/>
              <a:t>13.2.2024.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9504D8AB-FEAC-3591-6077-6AA5C3046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E7F1D075-0944-CF79-6BDE-DB83CE6EA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2896-07EF-4EF4-B19A-B6407ADD79F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54314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8FB3E14-747F-9CF1-D550-D4F2DA153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09F75EA-04F7-F249-4E40-EB639AE641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52B69814-C135-5492-3856-1B7BCF337F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A3CB53FC-99DF-101C-05B6-8CE9FFC34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8A0D-08A6-48D8-BF3B-7C41F61AB6DF}" type="datetimeFigureOut">
              <a:rPr lang="hr-HR" smtClean="0"/>
              <a:t>13.2.2024.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00B91A69-0245-73E3-843F-B1DB74D4D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3CDEE6C5-33B7-4460-C685-3AFC247A2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2896-07EF-4EF4-B19A-B6407ADD79F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6749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C78E1B1-910C-FA56-6475-3F3E463B0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083FBF02-5BE4-FCEF-4B98-79C5B40153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40306FBF-CE42-17F0-5DE6-453142993D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32F0AFE0-5EE6-A728-FCCE-06B7134C7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B8A0D-08A6-48D8-BF3B-7C41F61AB6DF}" type="datetimeFigureOut">
              <a:rPr lang="hr-HR" smtClean="0"/>
              <a:t>13.2.2024.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7313457F-2641-9EC7-6943-5C404FC75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C4421D09-0041-5CE4-797E-1ECB9DB0B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2896-07EF-4EF4-B19A-B6407ADD79F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6866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376149F7-E5CF-DB70-65DD-1BB093A74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C9E671C8-99A2-C0B2-EDAC-8FFD4BC360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FA652B5-D97D-E645-0288-58BE58C6D1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AB8A0D-08A6-48D8-BF3B-7C41F61AB6DF}" type="datetimeFigureOut">
              <a:rPr lang="hr-HR" smtClean="0"/>
              <a:t>13.2.2024.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018D418-7F21-5C66-30FC-F4BD946078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41C2C57-826C-AE5B-E8E6-22F91D9EBD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42896-07EF-4EF4-B19A-B6407ADD79F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496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eliki-grdjevac.hr/dokumenti_1.asp?n=8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1C873A2-4552-4901-B52F-C1FF3194D0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PRORAČUN OPĆINE VELIKI GRĐEVAC	ZA 2024. GODINU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7A066AE8-F27B-7D2F-4D8B-DF4A28DD1A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VODIČ ZA GRAĐANE</a:t>
            </a:r>
          </a:p>
        </p:txBody>
      </p:sp>
    </p:spTree>
    <p:extLst>
      <p:ext uri="{BB962C8B-B14F-4D97-AF65-F5344CB8AC3E}">
        <p14:creationId xmlns:p14="http://schemas.microsoft.com/office/powerpoint/2010/main" val="4291093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>
            <a:extLst>
              <a:ext uri="{FF2B5EF4-FFF2-40B4-BE49-F238E27FC236}">
                <a16:creationId xmlns:a16="http://schemas.microsoft.com/office/drawing/2014/main" id="{E1FA3534-4FE0-C38C-679F-C6DDCBC988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17600"/>
              </p:ext>
            </p:extLst>
          </p:nvPr>
        </p:nvGraphicFramePr>
        <p:xfrm>
          <a:off x="1371600" y="1378744"/>
          <a:ext cx="9271000" cy="3619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32100">
                  <a:extLst>
                    <a:ext uri="{9D8B030D-6E8A-4147-A177-3AD203B41FA5}">
                      <a16:colId xmlns:a16="http://schemas.microsoft.com/office/drawing/2014/main" val="4106441773"/>
                    </a:ext>
                  </a:extLst>
                </a:gridCol>
                <a:gridCol w="952500">
                  <a:extLst>
                    <a:ext uri="{9D8B030D-6E8A-4147-A177-3AD203B41FA5}">
                      <a16:colId xmlns:a16="http://schemas.microsoft.com/office/drawing/2014/main" val="144639056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225275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59854318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29376405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13102074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57923525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98132182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59257892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48689304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055171569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339193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OBRAZOVANJE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 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1904919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Dječji vrtić "Slatki potok"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</a:rPr>
                        <a:t>126.400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372146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Predškola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</a:rPr>
                        <a:t>17.600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6415993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Izgradnja i opremanje dječjeg vrtića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</a:rPr>
                        <a:t>535.000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1147274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Sufinanciranje obrazovanja-stipendije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</a:rPr>
                        <a:t>6.000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8338898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Sufinanciranje prijevoza učenika srednjih škola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</a:rPr>
                        <a:t>7.000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3258995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 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 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7596363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UKUPNO: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</a:rPr>
                        <a:t>692.000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1769373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6458229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7060326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729952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7807621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154723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0794618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341540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6319205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0118047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48584874"/>
                  </a:ext>
                </a:extLst>
              </a:tr>
            </a:tbl>
          </a:graphicData>
        </a:graphic>
      </p:graphicFrame>
      <p:graphicFrame>
        <p:nvGraphicFramePr>
          <p:cNvPr id="3" name="Grafikon 2">
            <a:extLst>
              <a:ext uri="{FF2B5EF4-FFF2-40B4-BE49-F238E27FC236}">
                <a16:creationId xmlns:a16="http://schemas.microsoft.com/office/drawing/2014/main" id="{16B61633-8BE6-171E-F4D0-F6E9C5D4D0D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9062090"/>
              </p:ext>
            </p:extLst>
          </p:nvPr>
        </p:nvGraphicFramePr>
        <p:xfrm>
          <a:off x="5695950" y="1570038"/>
          <a:ext cx="4657725" cy="3219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710881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>
            <a:extLst>
              <a:ext uri="{FF2B5EF4-FFF2-40B4-BE49-F238E27FC236}">
                <a16:creationId xmlns:a16="http://schemas.microsoft.com/office/drawing/2014/main" id="{52A83198-0FE8-F0AA-FBFB-BC6CFE09AC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9722378"/>
              </p:ext>
            </p:extLst>
          </p:nvPr>
        </p:nvGraphicFramePr>
        <p:xfrm>
          <a:off x="1371601" y="1359694"/>
          <a:ext cx="9093198" cy="3429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56682">
                  <a:extLst>
                    <a:ext uri="{9D8B030D-6E8A-4147-A177-3AD203B41FA5}">
                      <a16:colId xmlns:a16="http://schemas.microsoft.com/office/drawing/2014/main" val="2588555015"/>
                    </a:ext>
                  </a:extLst>
                </a:gridCol>
                <a:gridCol w="942646">
                  <a:extLst>
                    <a:ext uri="{9D8B030D-6E8A-4147-A177-3AD203B41FA5}">
                      <a16:colId xmlns:a16="http://schemas.microsoft.com/office/drawing/2014/main" val="2753923704"/>
                    </a:ext>
                  </a:extLst>
                </a:gridCol>
                <a:gridCol w="609387">
                  <a:extLst>
                    <a:ext uri="{9D8B030D-6E8A-4147-A177-3AD203B41FA5}">
                      <a16:colId xmlns:a16="http://schemas.microsoft.com/office/drawing/2014/main" val="3089631860"/>
                    </a:ext>
                  </a:extLst>
                </a:gridCol>
                <a:gridCol w="609387">
                  <a:extLst>
                    <a:ext uri="{9D8B030D-6E8A-4147-A177-3AD203B41FA5}">
                      <a16:colId xmlns:a16="http://schemas.microsoft.com/office/drawing/2014/main" val="3132005742"/>
                    </a:ext>
                  </a:extLst>
                </a:gridCol>
                <a:gridCol w="609387">
                  <a:extLst>
                    <a:ext uri="{9D8B030D-6E8A-4147-A177-3AD203B41FA5}">
                      <a16:colId xmlns:a16="http://schemas.microsoft.com/office/drawing/2014/main" val="1464976998"/>
                    </a:ext>
                  </a:extLst>
                </a:gridCol>
                <a:gridCol w="609387">
                  <a:extLst>
                    <a:ext uri="{9D8B030D-6E8A-4147-A177-3AD203B41FA5}">
                      <a16:colId xmlns:a16="http://schemas.microsoft.com/office/drawing/2014/main" val="3187974611"/>
                    </a:ext>
                  </a:extLst>
                </a:gridCol>
                <a:gridCol w="609387">
                  <a:extLst>
                    <a:ext uri="{9D8B030D-6E8A-4147-A177-3AD203B41FA5}">
                      <a16:colId xmlns:a16="http://schemas.microsoft.com/office/drawing/2014/main" val="1421445690"/>
                    </a:ext>
                  </a:extLst>
                </a:gridCol>
                <a:gridCol w="609387">
                  <a:extLst>
                    <a:ext uri="{9D8B030D-6E8A-4147-A177-3AD203B41FA5}">
                      <a16:colId xmlns:a16="http://schemas.microsoft.com/office/drawing/2014/main" val="890846735"/>
                    </a:ext>
                  </a:extLst>
                </a:gridCol>
                <a:gridCol w="609387">
                  <a:extLst>
                    <a:ext uri="{9D8B030D-6E8A-4147-A177-3AD203B41FA5}">
                      <a16:colId xmlns:a16="http://schemas.microsoft.com/office/drawing/2014/main" val="2880566262"/>
                    </a:ext>
                  </a:extLst>
                </a:gridCol>
                <a:gridCol w="609387">
                  <a:extLst>
                    <a:ext uri="{9D8B030D-6E8A-4147-A177-3AD203B41FA5}">
                      <a16:colId xmlns:a16="http://schemas.microsoft.com/office/drawing/2014/main" val="2751859966"/>
                    </a:ext>
                  </a:extLst>
                </a:gridCol>
                <a:gridCol w="609387">
                  <a:extLst>
                    <a:ext uri="{9D8B030D-6E8A-4147-A177-3AD203B41FA5}">
                      <a16:colId xmlns:a16="http://schemas.microsoft.com/office/drawing/2014/main" val="2858146827"/>
                    </a:ext>
                  </a:extLst>
                </a:gridCol>
                <a:gridCol w="609387">
                  <a:extLst>
                    <a:ext uri="{9D8B030D-6E8A-4147-A177-3AD203B41FA5}">
                      <a16:colId xmlns:a16="http://schemas.microsoft.com/office/drawing/2014/main" val="2294107385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679437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JAVNI RED I SIGURNOST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 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8433221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Vatrogasna djelatnost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</a:rPr>
                        <a:t>52.000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206422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Civilna zaštita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</a:rPr>
                        <a:t>2.000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71102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Adaptacija vatrogasnog doma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</a:rPr>
                        <a:t>60.000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68287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 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 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311138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UKUPNO: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</a:rPr>
                        <a:t>114.000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8798322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5587347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503308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511939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0015722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5695106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098966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6903607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280789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357376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4923696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98805220"/>
                  </a:ext>
                </a:extLst>
              </a:tr>
            </a:tbl>
          </a:graphicData>
        </a:graphic>
      </p:graphicFrame>
      <p:graphicFrame>
        <p:nvGraphicFramePr>
          <p:cNvPr id="3" name="Grafikon 2">
            <a:extLst>
              <a:ext uri="{FF2B5EF4-FFF2-40B4-BE49-F238E27FC236}">
                <a16:creationId xmlns:a16="http://schemas.microsoft.com/office/drawing/2014/main" id="{D18D38EB-5745-6EB5-E815-50D6EA9C68E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087575"/>
              </p:ext>
            </p:extLst>
          </p:nvPr>
        </p:nvGraphicFramePr>
        <p:xfrm>
          <a:off x="5572125" y="1550988"/>
          <a:ext cx="4572000" cy="2933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2637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>
            <a:extLst>
              <a:ext uri="{FF2B5EF4-FFF2-40B4-BE49-F238E27FC236}">
                <a16:creationId xmlns:a16="http://schemas.microsoft.com/office/drawing/2014/main" id="{C761D1CE-392E-5094-DC45-A72365D6C4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8741249"/>
              </p:ext>
            </p:extLst>
          </p:nvPr>
        </p:nvGraphicFramePr>
        <p:xfrm>
          <a:off x="2032000" y="393700"/>
          <a:ext cx="8255000" cy="57650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55000">
                  <a:extLst>
                    <a:ext uri="{9D8B030D-6E8A-4147-A177-3AD203B41FA5}">
                      <a16:colId xmlns:a16="http://schemas.microsoft.com/office/drawing/2014/main" val="2659021271"/>
                    </a:ext>
                  </a:extLst>
                </a:gridCol>
              </a:tblGrid>
              <a:tr h="206760">
                <a:tc>
                  <a:txBody>
                    <a:bodyPr/>
                    <a:lstStyle/>
                    <a:p>
                      <a:pPr algn="l" fontAlgn="b"/>
                      <a:r>
                        <a:rPr lang="hr-HR" sz="900" u="none" strike="noStrike">
                          <a:effectLst/>
                        </a:rPr>
                        <a:t>Poštovane mještanke i mještani,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87610670"/>
                  </a:ext>
                </a:extLst>
              </a:tr>
              <a:tr h="206760">
                <a:tc>
                  <a:txBody>
                    <a:bodyPr/>
                    <a:lstStyle/>
                    <a:p>
                      <a:pPr algn="l" fontAlgn="b"/>
                      <a:r>
                        <a:rPr lang="hr-HR" sz="900" u="none" strike="noStrike">
                          <a:effectLst/>
                        </a:rPr>
                        <a:t>s ciljem boljeg informiranja javnosti i transparentnijeg upravljanja proračunskim sredstvima predstavljamo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40159716"/>
                  </a:ext>
                </a:extLst>
              </a:tr>
              <a:tr h="206760">
                <a:tc>
                  <a:txBody>
                    <a:bodyPr/>
                    <a:lstStyle/>
                    <a:p>
                      <a:pPr algn="l" fontAlgn="b"/>
                      <a:r>
                        <a:rPr lang="hr-HR" sz="900" u="none" strike="noStrike">
                          <a:effectLst/>
                        </a:rPr>
                        <a:t>Vam proračunski Vodič za građane  za 2024. godinu koji ukratko objašnjava najvažnije planove i aktivnosti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84451800"/>
                  </a:ext>
                </a:extLst>
              </a:tr>
              <a:tr h="206760">
                <a:tc>
                  <a:txBody>
                    <a:bodyPr/>
                    <a:lstStyle/>
                    <a:p>
                      <a:pPr algn="l" fontAlgn="b"/>
                      <a:r>
                        <a:rPr lang="hr-HR" sz="900" u="none" strike="noStrike">
                          <a:effectLst/>
                        </a:rPr>
                        <a:t>na području Općine Veliki Grđevac u 2024. godini. Kao i proteklih godina najveći je naglasak stavljen na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87850905"/>
                  </a:ext>
                </a:extLst>
              </a:tr>
              <a:tr h="206760">
                <a:tc>
                  <a:txBody>
                    <a:bodyPr/>
                    <a:lstStyle/>
                    <a:p>
                      <a:pPr algn="l" fontAlgn="b"/>
                      <a:r>
                        <a:rPr lang="hr-HR" sz="900" u="none" strike="noStrike">
                          <a:effectLst/>
                        </a:rPr>
                        <a:t>održavanje i razvoj komunalne infrastrukture, sport i kulturu, socijalnu zaštitu, predškolsko obrazovanje... 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7902410"/>
                  </a:ext>
                </a:extLst>
              </a:tr>
              <a:tr h="206760">
                <a:tc>
                  <a:txBody>
                    <a:bodyPr/>
                    <a:lstStyle/>
                    <a:p>
                      <a:pPr algn="l" fontAlgn="b"/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59966226"/>
                  </a:ext>
                </a:extLst>
              </a:tr>
              <a:tr h="206760">
                <a:tc>
                  <a:txBody>
                    <a:bodyPr/>
                    <a:lstStyle/>
                    <a:p>
                      <a:pPr algn="l" fontAlgn="b"/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51167423"/>
                  </a:ext>
                </a:extLst>
              </a:tr>
              <a:tr h="182486">
                <a:tc>
                  <a:txBody>
                    <a:bodyPr/>
                    <a:lstStyle/>
                    <a:p>
                      <a:pPr algn="l" fontAlgn="b"/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33942093"/>
                  </a:ext>
                </a:extLst>
              </a:tr>
              <a:tr h="206760">
                <a:tc>
                  <a:txBody>
                    <a:bodyPr/>
                    <a:lstStyle/>
                    <a:p>
                      <a:pPr algn="l" fontAlgn="b"/>
                      <a:r>
                        <a:rPr lang="hr-HR" sz="900" u="none" strike="noStrike">
                          <a:effectLst/>
                        </a:rPr>
                        <a:t>ŠTO JE PRORAČUN?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04981851"/>
                  </a:ext>
                </a:extLst>
              </a:tr>
              <a:tr h="206760">
                <a:tc>
                  <a:txBody>
                    <a:bodyPr/>
                    <a:lstStyle/>
                    <a:p>
                      <a:pPr algn="l" fontAlgn="b"/>
                      <a:r>
                        <a:rPr lang="hr-HR" sz="900" u="none" strike="noStrike">
                          <a:effectLst/>
                        </a:rPr>
                        <a:t>Proračun je temeljni financijski akt jedinice lokalne samouprave, akt kojim se planiraju prihodi i primici, 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4497936"/>
                  </a:ext>
                </a:extLst>
              </a:tr>
              <a:tr h="206760"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u="none" strike="noStrike">
                          <a:effectLst/>
                        </a:rPr>
                        <a:t>te rashodi i izdaci jedinice lokalne samouprave za proračunsku godinu.</a:t>
                      </a:r>
                      <a:endParaRPr lang="pl-P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80681630"/>
                  </a:ext>
                </a:extLst>
              </a:tr>
              <a:tr h="206760">
                <a:tc>
                  <a:txBody>
                    <a:bodyPr/>
                    <a:lstStyle/>
                    <a:p>
                      <a:pPr algn="l" fontAlgn="b"/>
                      <a:r>
                        <a:rPr lang="hr-HR" sz="900" u="none" strike="noStrike">
                          <a:effectLst/>
                        </a:rPr>
                        <a:t>Osnovni zakonodavni akt koji regulira Proračun je Zakon o proračunu (NN 144/21)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38676169"/>
                  </a:ext>
                </a:extLst>
              </a:tr>
              <a:tr h="206760">
                <a:tc>
                  <a:txBody>
                    <a:bodyPr/>
                    <a:lstStyle/>
                    <a:p>
                      <a:pPr algn="l" fontAlgn="b"/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44921338"/>
                  </a:ext>
                </a:extLst>
              </a:tr>
              <a:tr h="206760">
                <a:tc>
                  <a:txBody>
                    <a:bodyPr/>
                    <a:lstStyle/>
                    <a:p>
                      <a:pPr algn="l" fontAlgn="b"/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04507688"/>
                  </a:ext>
                </a:extLst>
              </a:tr>
              <a:tr h="206760">
                <a:tc>
                  <a:txBody>
                    <a:bodyPr/>
                    <a:lstStyle/>
                    <a:p>
                      <a:pPr algn="l" fontAlgn="b"/>
                      <a:r>
                        <a:rPr lang="hr-HR" sz="900" u="none" strike="noStrike">
                          <a:effectLst/>
                        </a:rPr>
                        <a:t>KAKO SE DONOSI PRORAČUN?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81538800"/>
                  </a:ext>
                </a:extLst>
              </a:tr>
              <a:tr h="206760">
                <a:tc>
                  <a:txBody>
                    <a:bodyPr/>
                    <a:lstStyle/>
                    <a:p>
                      <a:pPr algn="l" fontAlgn="b"/>
                      <a:r>
                        <a:rPr lang="hr-HR" sz="900" u="none" strike="noStrike">
                          <a:effectLst/>
                        </a:rPr>
                        <a:t>Proračun donosi predstavničko tijelo jedinice lokalne samouprave-Općinsko vijeće Općine V. Grđevac.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00917626"/>
                  </a:ext>
                </a:extLst>
              </a:tr>
              <a:tr h="206760">
                <a:tc>
                  <a:txBody>
                    <a:bodyPr/>
                    <a:lstStyle/>
                    <a:p>
                      <a:pPr algn="l" fontAlgn="b"/>
                      <a:r>
                        <a:rPr lang="hr-HR" sz="900" u="none" strike="noStrike">
                          <a:effectLst/>
                        </a:rPr>
                        <a:t>Sukladno odredbama zakona, proračun se mora usvojiti najkasnije do kraja tekuće za narednu godinu i 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54683073"/>
                  </a:ext>
                </a:extLst>
              </a:tr>
              <a:tr h="206760">
                <a:tc>
                  <a:txBody>
                    <a:bodyPr/>
                    <a:lstStyle/>
                    <a:p>
                      <a:pPr algn="l" fontAlgn="b"/>
                      <a:r>
                        <a:rPr lang="hr-HR" sz="900" u="none" strike="noStrike">
                          <a:effectLst/>
                        </a:rPr>
                        <a:t>to prema prijedlogu čelnika jedinice lokalne samouprave. Proračunsko planiranje provodi Odsjek 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54177328"/>
                  </a:ext>
                </a:extLst>
              </a:tr>
              <a:tr h="206760">
                <a:tc>
                  <a:txBody>
                    <a:bodyPr/>
                    <a:lstStyle/>
                    <a:p>
                      <a:pPr algn="l" fontAlgn="b"/>
                      <a:r>
                        <a:rPr lang="hr-HR" sz="900" u="none" strike="noStrike">
                          <a:effectLst/>
                        </a:rPr>
                        <a:t>za računovodstvo i financije uz sudjelovanje svih ostalih u Jedinstvenom upravnom odjelu.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37486115"/>
                  </a:ext>
                </a:extLst>
              </a:tr>
              <a:tr h="206760">
                <a:tc>
                  <a:txBody>
                    <a:bodyPr/>
                    <a:lstStyle/>
                    <a:p>
                      <a:pPr algn="l" fontAlgn="b"/>
                      <a:r>
                        <a:rPr lang="hr-HR" sz="900" u="none" strike="noStrike">
                          <a:effectLst/>
                        </a:rPr>
                        <a:t>U slučaju nedonošenja proračuna do kraja tekuće godine za narednu donosi se Odluka o privremenom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85787988"/>
                  </a:ext>
                </a:extLst>
              </a:tr>
              <a:tr h="206760">
                <a:tc>
                  <a:txBody>
                    <a:bodyPr/>
                    <a:lstStyle/>
                    <a:p>
                      <a:pPr algn="l" fontAlgn="b"/>
                      <a:r>
                        <a:rPr lang="hr-HR" sz="900" u="none" strike="noStrike">
                          <a:effectLst/>
                        </a:rPr>
                        <a:t>financiranju.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68130395"/>
                  </a:ext>
                </a:extLst>
              </a:tr>
              <a:tr h="206760">
                <a:tc>
                  <a:txBody>
                    <a:bodyPr/>
                    <a:lstStyle/>
                    <a:p>
                      <a:pPr algn="l" fontAlgn="b"/>
                      <a:r>
                        <a:rPr lang="hr-HR" sz="900" u="none" strike="noStrike">
                          <a:effectLst/>
                        </a:rPr>
                        <a:t>Proračun Općine Veliki Grđevac za 2024. godinu može se pronaći na web stranici Općine Veliki Grđevac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60318913"/>
                  </a:ext>
                </a:extLst>
              </a:tr>
              <a:tr h="206760">
                <a:tc>
                  <a:txBody>
                    <a:bodyPr/>
                    <a:lstStyle/>
                    <a:p>
                      <a:pPr algn="l" fontAlgn="b"/>
                      <a:r>
                        <a:rPr lang="hr-HR" sz="900" u="sng" strike="noStrike">
                          <a:effectLst/>
                          <a:hlinkClick r:id="rId2"/>
                        </a:rPr>
                        <a:t>https://www.veliki-grdjevac.hr/dokumenti_1.asp?n=8</a:t>
                      </a:r>
                      <a:endParaRPr lang="hr-HR" sz="9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10847518"/>
                  </a:ext>
                </a:extLst>
              </a:tr>
              <a:tr h="206760">
                <a:tc>
                  <a:txBody>
                    <a:bodyPr/>
                    <a:lstStyle/>
                    <a:p>
                      <a:pPr algn="l" fontAlgn="b"/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56734095"/>
                  </a:ext>
                </a:extLst>
              </a:tr>
              <a:tr h="206760">
                <a:tc>
                  <a:txBody>
                    <a:bodyPr/>
                    <a:lstStyle/>
                    <a:p>
                      <a:pPr algn="l" fontAlgn="b"/>
                      <a:r>
                        <a:rPr lang="hr-HR" sz="900" u="none" strike="noStrike">
                          <a:effectLst/>
                        </a:rPr>
                        <a:t>Svoje prijedloge, savjete, ideje, komentare na Proračun možete dostaviti Jedinstvenom upravnom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96804664"/>
                  </a:ext>
                </a:extLst>
              </a:tr>
              <a:tr h="206760">
                <a:tc>
                  <a:txBody>
                    <a:bodyPr/>
                    <a:lstStyle/>
                    <a:p>
                      <a:pPr algn="l" fontAlgn="b"/>
                      <a:r>
                        <a:rPr lang="hr-HR" sz="900" u="none" strike="noStrike">
                          <a:effectLst/>
                        </a:rPr>
                        <a:t>odjelu Općine Veliki Grđevac.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14168450"/>
                  </a:ext>
                </a:extLst>
              </a:tr>
              <a:tr h="206760">
                <a:tc>
                  <a:txBody>
                    <a:bodyPr/>
                    <a:lstStyle/>
                    <a:p>
                      <a:pPr algn="l" fontAlgn="b"/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11260847"/>
                  </a:ext>
                </a:extLst>
              </a:tr>
              <a:tr h="206760">
                <a:tc>
                  <a:txBody>
                    <a:bodyPr/>
                    <a:lstStyle/>
                    <a:p>
                      <a:pPr algn="r" fontAlgn="b"/>
                      <a:r>
                        <a:rPr lang="hr-HR" sz="900" u="none" strike="noStrike" dirty="0">
                          <a:effectLst/>
                        </a:rPr>
                        <a:t>Općinski načelnik, Tomislav </a:t>
                      </a:r>
                      <a:r>
                        <a:rPr lang="hr-HR" sz="900" u="none" strike="noStrike" dirty="0" err="1">
                          <a:effectLst/>
                        </a:rPr>
                        <a:t>Pavlečić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011628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2364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>
            <a:extLst>
              <a:ext uri="{FF2B5EF4-FFF2-40B4-BE49-F238E27FC236}">
                <a16:creationId xmlns:a16="http://schemas.microsoft.com/office/drawing/2014/main" id="{209CE991-CB56-DAE8-F436-7BE983BA59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779913"/>
              </p:ext>
            </p:extLst>
          </p:nvPr>
        </p:nvGraphicFramePr>
        <p:xfrm>
          <a:off x="899413" y="720720"/>
          <a:ext cx="6151374" cy="43513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11808">
                  <a:extLst>
                    <a:ext uri="{9D8B030D-6E8A-4147-A177-3AD203B41FA5}">
                      <a16:colId xmlns:a16="http://schemas.microsoft.com/office/drawing/2014/main" val="2813103252"/>
                    </a:ext>
                  </a:extLst>
                </a:gridCol>
                <a:gridCol w="512614">
                  <a:extLst>
                    <a:ext uri="{9D8B030D-6E8A-4147-A177-3AD203B41FA5}">
                      <a16:colId xmlns:a16="http://schemas.microsoft.com/office/drawing/2014/main" val="2534315632"/>
                    </a:ext>
                  </a:extLst>
                </a:gridCol>
                <a:gridCol w="403369">
                  <a:extLst>
                    <a:ext uri="{9D8B030D-6E8A-4147-A177-3AD203B41FA5}">
                      <a16:colId xmlns:a16="http://schemas.microsoft.com/office/drawing/2014/main" val="2415284013"/>
                    </a:ext>
                  </a:extLst>
                </a:gridCol>
                <a:gridCol w="403369">
                  <a:extLst>
                    <a:ext uri="{9D8B030D-6E8A-4147-A177-3AD203B41FA5}">
                      <a16:colId xmlns:a16="http://schemas.microsoft.com/office/drawing/2014/main" val="2307160316"/>
                    </a:ext>
                  </a:extLst>
                </a:gridCol>
                <a:gridCol w="403369">
                  <a:extLst>
                    <a:ext uri="{9D8B030D-6E8A-4147-A177-3AD203B41FA5}">
                      <a16:colId xmlns:a16="http://schemas.microsoft.com/office/drawing/2014/main" val="503887400"/>
                    </a:ext>
                  </a:extLst>
                </a:gridCol>
                <a:gridCol w="403369">
                  <a:extLst>
                    <a:ext uri="{9D8B030D-6E8A-4147-A177-3AD203B41FA5}">
                      <a16:colId xmlns:a16="http://schemas.microsoft.com/office/drawing/2014/main" val="3396751719"/>
                    </a:ext>
                  </a:extLst>
                </a:gridCol>
                <a:gridCol w="403369">
                  <a:extLst>
                    <a:ext uri="{9D8B030D-6E8A-4147-A177-3AD203B41FA5}">
                      <a16:colId xmlns:a16="http://schemas.microsoft.com/office/drawing/2014/main" val="3010900103"/>
                    </a:ext>
                  </a:extLst>
                </a:gridCol>
                <a:gridCol w="403369">
                  <a:extLst>
                    <a:ext uri="{9D8B030D-6E8A-4147-A177-3AD203B41FA5}">
                      <a16:colId xmlns:a16="http://schemas.microsoft.com/office/drawing/2014/main" val="1577482412"/>
                    </a:ext>
                  </a:extLst>
                </a:gridCol>
                <a:gridCol w="403369">
                  <a:extLst>
                    <a:ext uri="{9D8B030D-6E8A-4147-A177-3AD203B41FA5}">
                      <a16:colId xmlns:a16="http://schemas.microsoft.com/office/drawing/2014/main" val="735691230"/>
                    </a:ext>
                  </a:extLst>
                </a:gridCol>
                <a:gridCol w="403369">
                  <a:extLst>
                    <a:ext uri="{9D8B030D-6E8A-4147-A177-3AD203B41FA5}">
                      <a16:colId xmlns:a16="http://schemas.microsoft.com/office/drawing/2014/main" val="3626469383"/>
                    </a:ext>
                  </a:extLst>
                </a:gridCol>
              </a:tblGrid>
              <a:tr h="126053"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73401832"/>
                  </a:ext>
                </a:extLst>
              </a:tr>
              <a:tr h="126053"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u="none" strike="noStrike">
                          <a:effectLst/>
                        </a:rPr>
                        <a:t>ODAKLE NOVAC DOLAZI U PRORAČUN</a:t>
                      </a:r>
                      <a:endParaRPr lang="pl-P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u="none" strike="noStrike">
                          <a:effectLst/>
                        </a:rPr>
                        <a:t> </a:t>
                      </a:r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rowSpan="31" gridSpan="8"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rowSpan="31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31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31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31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31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31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31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9850904"/>
                  </a:ext>
                </a:extLst>
              </a:tr>
              <a:tr h="126053"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u="none" strike="noStrike">
                          <a:effectLst/>
                        </a:rPr>
                        <a:t>Prihodi od poreza</a:t>
                      </a:r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u="none" strike="noStrike">
                          <a:effectLst/>
                        </a:rPr>
                        <a:t>468.575</a:t>
                      </a:r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0202241"/>
                  </a:ext>
                </a:extLst>
              </a:tr>
              <a:tr h="126053"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u="none" strike="noStrike">
                          <a:effectLst/>
                        </a:rPr>
                        <a:t>Pomoć iz inozemstva i od drugih subjekata unutar opće države</a:t>
                      </a:r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u="none" strike="noStrike">
                          <a:effectLst/>
                        </a:rPr>
                        <a:t>1.394.200</a:t>
                      </a:r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4837766"/>
                  </a:ext>
                </a:extLst>
              </a:tr>
              <a:tr h="126053"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u="none" strike="noStrike">
                          <a:effectLst/>
                        </a:rPr>
                        <a:t>Prihodi od imovine</a:t>
                      </a:r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u="none" strike="noStrike">
                          <a:effectLst/>
                        </a:rPr>
                        <a:t>105.850</a:t>
                      </a:r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7847465"/>
                  </a:ext>
                </a:extLst>
              </a:tr>
              <a:tr h="221853"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u="none" strike="noStrike">
                          <a:effectLst/>
                        </a:rPr>
                        <a:t>Prihodi od upravnih i administrativnih pristojibi, pristojibi po posebnim propisima i naknada</a:t>
                      </a:r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u="none" strike="noStrike">
                          <a:effectLst/>
                        </a:rPr>
                        <a:t>426.680</a:t>
                      </a:r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6032875"/>
                  </a:ext>
                </a:extLst>
              </a:tr>
              <a:tr h="221853"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u="none" strike="noStrike">
                          <a:effectLst/>
                        </a:rPr>
                        <a:t>Prihodi od prodaje proizvoda i robe te pruženih usluga i prihoda od donacija</a:t>
                      </a:r>
                      <a:endParaRPr lang="pl-P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u="none" strike="noStrike">
                          <a:effectLst/>
                        </a:rPr>
                        <a:t>5.395</a:t>
                      </a:r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4746193"/>
                  </a:ext>
                </a:extLst>
              </a:tr>
              <a:tr h="126053"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u="none" strike="noStrike">
                          <a:effectLst/>
                        </a:rPr>
                        <a:t>Kazne, upravne mjere i ostali prihodi</a:t>
                      </a:r>
                      <a:endParaRPr lang="pl-P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u="none" strike="noStrike">
                          <a:effectLst/>
                        </a:rPr>
                        <a:t>1.300</a:t>
                      </a:r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5163553"/>
                  </a:ext>
                </a:extLst>
              </a:tr>
              <a:tr h="126053"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u="none" strike="noStrike">
                          <a:effectLst/>
                        </a:rPr>
                        <a:t>Prihodi od prodaje neproizvedene dugotrajne imovine</a:t>
                      </a:r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u="none" strike="noStrike">
                          <a:effectLst/>
                        </a:rPr>
                        <a:t>10.000</a:t>
                      </a:r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1090423"/>
                  </a:ext>
                </a:extLst>
              </a:tr>
              <a:tr h="126053"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u="none" strike="noStrike">
                          <a:effectLst/>
                        </a:rPr>
                        <a:t>Prihodi od prodaje proizvedene dugotrajne imovine</a:t>
                      </a:r>
                      <a:endParaRPr lang="pl-PL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u="none" strike="noStrike">
                          <a:effectLst/>
                        </a:rPr>
                        <a:t>32.000</a:t>
                      </a:r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1584629"/>
                  </a:ext>
                </a:extLst>
              </a:tr>
              <a:tr h="126053">
                <a:tc>
                  <a:txBody>
                    <a:bodyPr/>
                    <a:lstStyle/>
                    <a:p>
                      <a:pPr algn="l" fontAlgn="b"/>
                      <a:r>
                        <a:rPr lang="it-IT" sz="700" u="none" strike="noStrike">
                          <a:effectLst/>
                        </a:rPr>
                        <a:t>Primljeni povrati danih zajmova i depozita</a:t>
                      </a:r>
                      <a:endParaRPr lang="it-IT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u="none" strike="noStrike">
                          <a:effectLst/>
                        </a:rPr>
                        <a:t>0</a:t>
                      </a:r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8060082"/>
                  </a:ext>
                </a:extLst>
              </a:tr>
              <a:tr h="126053"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u="none" strike="noStrike">
                          <a:effectLst/>
                        </a:rPr>
                        <a:t>Višak prihoda prethodne godine</a:t>
                      </a:r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u="none" strike="noStrike">
                          <a:effectLst/>
                        </a:rPr>
                        <a:t>0</a:t>
                      </a:r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4605195"/>
                  </a:ext>
                </a:extLst>
              </a:tr>
              <a:tr h="126053"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u="none" strike="noStrike">
                          <a:effectLst/>
                        </a:rPr>
                        <a:t> </a:t>
                      </a:r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u="none" strike="noStrike">
                          <a:effectLst/>
                        </a:rPr>
                        <a:t> </a:t>
                      </a:r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846088"/>
                  </a:ext>
                </a:extLst>
              </a:tr>
              <a:tr h="126053"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u="none" strike="noStrike">
                          <a:effectLst/>
                        </a:rPr>
                        <a:t>UKUPNO:</a:t>
                      </a:r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700" u="none" strike="noStrike">
                          <a:effectLst/>
                        </a:rPr>
                        <a:t>2.444.000</a:t>
                      </a:r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6392739"/>
                  </a:ext>
                </a:extLst>
              </a:tr>
              <a:tr h="126053"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3122317"/>
                  </a:ext>
                </a:extLst>
              </a:tr>
              <a:tr h="126053"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438001"/>
                  </a:ext>
                </a:extLst>
              </a:tr>
              <a:tr h="126053"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4597980"/>
                  </a:ext>
                </a:extLst>
              </a:tr>
              <a:tr h="126053"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7748582"/>
                  </a:ext>
                </a:extLst>
              </a:tr>
              <a:tr h="126053"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5045092"/>
                  </a:ext>
                </a:extLst>
              </a:tr>
              <a:tr h="126053"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735245"/>
                  </a:ext>
                </a:extLst>
              </a:tr>
              <a:tr h="126053"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1122888"/>
                  </a:ext>
                </a:extLst>
              </a:tr>
              <a:tr h="126053"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2554252"/>
                  </a:ext>
                </a:extLst>
              </a:tr>
              <a:tr h="126053"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91816"/>
                  </a:ext>
                </a:extLst>
              </a:tr>
              <a:tr h="126053"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8721091"/>
                  </a:ext>
                </a:extLst>
              </a:tr>
              <a:tr h="126053"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213200"/>
                  </a:ext>
                </a:extLst>
              </a:tr>
              <a:tr h="126053"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220145"/>
                  </a:ext>
                </a:extLst>
              </a:tr>
              <a:tr h="126053"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7196073"/>
                  </a:ext>
                </a:extLst>
              </a:tr>
              <a:tr h="126053"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8377247"/>
                  </a:ext>
                </a:extLst>
              </a:tr>
              <a:tr h="126053"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03019"/>
                  </a:ext>
                </a:extLst>
              </a:tr>
              <a:tr h="126053"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7901681"/>
                  </a:ext>
                </a:extLst>
              </a:tr>
              <a:tr h="126053"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8400976"/>
                  </a:ext>
                </a:extLst>
              </a:tr>
              <a:tr h="126053"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0401382"/>
                  </a:ext>
                </a:extLst>
              </a:tr>
              <a:tr h="126053"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80668061"/>
                  </a:ext>
                </a:extLst>
              </a:tr>
            </a:tbl>
          </a:graphicData>
        </a:graphic>
      </p:graphicFrame>
      <p:graphicFrame>
        <p:nvGraphicFramePr>
          <p:cNvPr id="3" name="Grafikon 2">
            <a:extLst>
              <a:ext uri="{FF2B5EF4-FFF2-40B4-BE49-F238E27FC236}">
                <a16:creationId xmlns:a16="http://schemas.microsoft.com/office/drawing/2014/main" id="{325DBE45-CBF7-0A70-80FD-827BB0FA9F2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4884632"/>
              </p:ext>
            </p:extLst>
          </p:nvPr>
        </p:nvGraphicFramePr>
        <p:xfrm>
          <a:off x="5519738" y="958850"/>
          <a:ext cx="4657725" cy="5743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afikon 3">
            <a:extLst>
              <a:ext uri="{FF2B5EF4-FFF2-40B4-BE49-F238E27FC236}">
                <a16:creationId xmlns:a16="http://schemas.microsoft.com/office/drawing/2014/main" id="{DDFB8DFF-C41C-FF7D-4A05-85D76265BD9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1131442"/>
              </p:ext>
            </p:extLst>
          </p:nvPr>
        </p:nvGraphicFramePr>
        <p:xfrm>
          <a:off x="995363" y="3644900"/>
          <a:ext cx="431482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03226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>
            <a:extLst>
              <a:ext uri="{FF2B5EF4-FFF2-40B4-BE49-F238E27FC236}">
                <a16:creationId xmlns:a16="http://schemas.microsoft.com/office/drawing/2014/main" id="{89F660AA-9A47-1CE2-793F-45D3A58D42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1588107"/>
              </p:ext>
            </p:extLst>
          </p:nvPr>
        </p:nvGraphicFramePr>
        <p:xfrm>
          <a:off x="1943705" y="898521"/>
          <a:ext cx="6170990" cy="43513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80514">
                  <a:extLst>
                    <a:ext uri="{9D8B030D-6E8A-4147-A177-3AD203B41FA5}">
                      <a16:colId xmlns:a16="http://schemas.microsoft.com/office/drawing/2014/main" val="2817704998"/>
                    </a:ext>
                  </a:extLst>
                </a:gridCol>
                <a:gridCol w="494294">
                  <a:extLst>
                    <a:ext uri="{9D8B030D-6E8A-4147-A177-3AD203B41FA5}">
                      <a16:colId xmlns:a16="http://schemas.microsoft.com/office/drawing/2014/main" val="2480985794"/>
                    </a:ext>
                  </a:extLst>
                </a:gridCol>
                <a:gridCol w="421798">
                  <a:extLst>
                    <a:ext uri="{9D8B030D-6E8A-4147-A177-3AD203B41FA5}">
                      <a16:colId xmlns:a16="http://schemas.microsoft.com/office/drawing/2014/main" val="3240703170"/>
                    </a:ext>
                  </a:extLst>
                </a:gridCol>
                <a:gridCol w="421798">
                  <a:extLst>
                    <a:ext uri="{9D8B030D-6E8A-4147-A177-3AD203B41FA5}">
                      <a16:colId xmlns:a16="http://schemas.microsoft.com/office/drawing/2014/main" val="2188255109"/>
                    </a:ext>
                  </a:extLst>
                </a:gridCol>
                <a:gridCol w="421798">
                  <a:extLst>
                    <a:ext uri="{9D8B030D-6E8A-4147-A177-3AD203B41FA5}">
                      <a16:colId xmlns:a16="http://schemas.microsoft.com/office/drawing/2014/main" val="2558877902"/>
                    </a:ext>
                  </a:extLst>
                </a:gridCol>
                <a:gridCol w="421798">
                  <a:extLst>
                    <a:ext uri="{9D8B030D-6E8A-4147-A177-3AD203B41FA5}">
                      <a16:colId xmlns:a16="http://schemas.microsoft.com/office/drawing/2014/main" val="1218621238"/>
                    </a:ext>
                  </a:extLst>
                </a:gridCol>
                <a:gridCol w="421798">
                  <a:extLst>
                    <a:ext uri="{9D8B030D-6E8A-4147-A177-3AD203B41FA5}">
                      <a16:colId xmlns:a16="http://schemas.microsoft.com/office/drawing/2014/main" val="1116266459"/>
                    </a:ext>
                  </a:extLst>
                </a:gridCol>
                <a:gridCol w="421798">
                  <a:extLst>
                    <a:ext uri="{9D8B030D-6E8A-4147-A177-3AD203B41FA5}">
                      <a16:colId xmlns:a16="http://schemas.microsoft.com/office/drawing/2014/main" val="3469430302"/>
                    </a:ext>
                  </a:extLst>
                </a:gridCol>
                <a:gridCol w="421798">
                  <a:extLst>
                    <a:ext uri="{9D8B030D-6E8A-4147-A177-3AD203B41FA5}">
                      <a16:colId xmlns:a16="http://schemas.microsoft.com/office/drawing/2014/main" val="3509726302"/>
                    </a:ext>
                  </a:extLst>
                </a:gridCol>
                <a:gridCol w="421798">
                  <a:extLst>
                    <a:ext uri="{9D8B030D-6E8A-4147-A177-3AD203B41FA5}">
                      <a16:colId xmlns:a16="http://schemas.microsoft.com/office/drawing/2014/main" val="3930174043"/>
                    </a:ext>
                  </a:extLst>
                </a:gridCol>
                <a:gridCol w="421798">
                  <a:extLst>
                    <a:ext uri="{9D8B030D-6E8A-4147-A177-3AD203B41FA5}">
                      <a16:colId xmlns:a16="http://schemas.microsoft.com/office/drawing/2014/main" val="1751523157"/>
                    </a:ext>
                  </a:extLst>
                </a:gridCol>
              </a:tblGrid>
              <a:tr h="131859"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74929919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/>
                      <a:r>
                        <a:rPr lang="hr-HR" sz="800" u="none" strike="noStrike">
                          <a:effectLst/>
                        </a:rPr>
                        <a:t>KAMO NOVAC ODLAZI IZ PRORAČUNA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800" u="none" strike="noStrike">
                          <a:effectLst/>
                        </a:rPr>
                        <a:t> 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rowSpan="18" gridSpan="8"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rowSpan="18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18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18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18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18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18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18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6133797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/>
                      <a:r>
                        <a:rPr lang="hr-HR" sz="800" u="none" strike="noStrike">
                          <a:effectLst/>
                        </a:rPr>
                        <a:t>Predstavnička i izvršna tijela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u="none" strike="noStrike">
                          <a:effectLst/>
                        </a:rPr>
                        <a:t>86.800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0557314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/>
                      <a:r>
                        <a:rPr lang="hr-HR" sz="800" u="none" strike="noStrike">
                          <a:effectLst/>
                        </a:rPr>
                        <a:t>Opće javne usluge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u="none" strike="noStrike">
                          <a:effectLst/>
                        </a:rPr>
                        <a:t>377.030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8626176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/>
                      <a:r>
                        <a:rPr lang="hr-HR" sz="800" u="none" strike="noStrike">
                          <a:effectLst/>
                        </a:rPr>
                        <a:t>Komunalni poslovi i gospodarstvo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u="none" strike="noStrike">
                          <a:effectLst/>
                        </a:rPr>
                        <a:t>616.500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8243247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/>
                      <a:r>
                        <a:rPr lang="hr-HR" sz="800" u="none" strike="noStrike">
                          <a:effectLst/>
                        </a:rPr>
                        <a:t>Društvene djelatnosti (sport, kultura, religija)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u="none" strike="noStrike">
                          <a:effectLst/>
                        </a:rPr>
                        <a:t>329.170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8422586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/>
                      <a:r>
                        <a:rPr lang="hr-HR" sz="800" u="none" strike="noStrike">
                          <a:effectLst/>
                        </a:rPr>
                        <a:t>Socijalna skrb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u="none" strike="noStrike">
                          <a:effectLst/>
                        </a:rPr>
                        <a:t>228.500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838304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/>
                      <a:r>
                        <a:rPr lang="hr-HR" sz="800" u="none" strike="noStrike">
                          <a:effectLst/>
                        </a:rPr>
                        <a:t>Obrazovanje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u="none" strike="noStrike">
                          <a:effectLst/>
                        </a:rPr>
                        <a:t>692.000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5401503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/>
                      <a:r>
                        <a:rPr lang="hr-HR" sz="800" u="none" strike="noStrike">
                          <a:effectLst/>
                        </a:rPr>
                        <a:t>Javni red i sigurnost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u="none" strike="noStrike">
                          <a:effectLst/>
                        </a:rPr>
                        <a:t>114.000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458267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/>
                      <a:r>
                        <a:rPr lang="hr-HR" sz="800" u="none" strike="noStrike">
                          <a:effectLst/>
                        </a:rPr>
                        <a:t> 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800" u="none" strike="noStrike">
                          <a:effectLst/>
                        </a:rPr>
                        <a:t> 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5881277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/>
                      <a:r>
                        <a:rPr lang="hr-HR" sz="800" u="none" strike="noStrike">
                          <a:effectLst/>
                        </a:rPr>
                        <a:t>UKUPNO: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u="none" strike="noStrike">
                          <a:effectLst/>
                        </a:rPr>
                        <a:t>2.444.000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6713396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3714335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4568149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2026202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956732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0705987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8472356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266537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4924560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04623996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15196097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86252455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43374773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88096712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9327519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29910537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32339125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93191559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5333978"/>
                  </a:ext>
                </a:extLst>
              </a:tr>
              <a:tr h="131859"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41085466"/>
                  </a:ext>
                </a:extLst>
              </a:tr>
              <a:tr h="131859">
                <a:tc gridSpan="6">
                  <a:txBody>
                    <a:bodyPr/>
                    <a:lstStyle/>
                    <a:p>
                      <a:pPr algn="l" fontAlgn="b"/>
                      <a:r>
                        <a:rPr lang="hr-HR" sz="800" u="none" strike="noStrike">
                          <a:effectLst/>
                        </a:rPr>
                        <a:t>Rashodi proračuna raspoređeni su unutar slijedećih razdjela: Predsjednička i izvršna tijela, 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57827545"/>
                  </a:ext>
                </a:extLst>
              </a:tr>
              <a:tr h="131859">
                <a:tc gridSpan="6">
                  <a:txBody>
                    <a:bodyPr/>
                    <a:lstStyle/>
                    <a:p>
                      <a:pPr algn="l" fontAlgn="b"/>
                      <a:r>
                        <a:rPr lang="hr-HR" sz="800" u="none" strike="noStrike">
                          <a:effectLst/>
                        </a:rPr>
                        <a:t>Opće javne službe, Komunalni poslovi i gospodarstvo, Društvene i djelatnosti, Socijalna skrb,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53041461"/>
                  </a:ext>
                </a:extLst>
              </a:tr>
              <a:tr h="131859">
                <a:tc gridSpan="6">
                  <a:txBody>
                    <a:bodyPr/>
                    <a:lstStyle/>
                    <a:p>
                      <a:pPr algn="l" fontAlgn="b"/>
                      <a:r>
                        <a:rPr lang="hr-HR" sz="800" u="none" strike="noStrike">
                          <a:effectLst/>
                        </a:rPr>
                        <a:t>Obrazovanje i Vatrogastvo i civilna zaštita, čije detaljnije objašnjenje donosimo u nastavku.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30356717"/>
                  </a:ext>
                </a:extLst>
              </a:tr>
            </a:tbl>
          </a:graphicData>
        </a:graphic>
      </p:graphicFrame>
      <p:graphicFrame>
        <p:nvGraphicFramePr>
          <p:cNvPr id="3" name="Grafikon 2">
            <a:extLst>
              <a:ext uri="{FF2B5EF4-FFF2-40B4-BE49-F238E27FC236}">
                <a16:creationId xmlns:a16="http://schemas.microsoft.com/office/drawing/2014/main" id="{6E3F3D40-18C9-5BFD-B557-05E41E1BC55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3642804"/>
              </p:ext>
            </p:extLst>
          </p:nvPr>
        </p:nvGraphicFramePr>
        <p:xfrm>
          <a:off x="5981700" y="1098550"/>
          <a:ext cx="4838700" cy="340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afikon 3">
            <a:extLst>
              <a:ext uri="{FF2B5EF4-FFF2-40B4-BE49-F238E27FC236}">
                <a16:creationId xmlns:a16="http://schemas.microsoft.com/office/drawing/2014/main" id="{A9D87ECF-76D4-7AC2-2EB3-3AB267422F6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828424"/>
              </p:ext>
            </p:extLst>
          </p:nvPr>
        </p:nvGraphicFramePr>
        <p:xfrm>
          <a:off x="1981200" y="3203575"/>
          <a:ext cx="3810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0546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>
            <a:extLst>
              <a:ext uri="{FF2B5EF4-FFF2-40B4-BE49-F238E27FC236}">
                <a16:creationId xmlns:a16="http://schemas.microsoft.com/office/drawing/2014/main" id="{3FAD2F57-484A-8A3D-FB1F-76B096D19A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1136338"/>
              </p:ext>
            </p:extLst>
          </p:nvPr>
        </p:nvGraphicFramePr>
        <p:xfrm>
          <a:off x="1809749" y="1454944"/>
          <a:ext cx="8470902" cy="3619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74010">
                  <a:extLst>
                    <a:ext uri="{9D8B030D-6E8A-4147-A177-3AD203B41FA5}">
                      <a16:colId xmlns:a16="http://schemas.microsoft.com/office/drawing/2014/main" val="4190000002"/>
                    </a:ext>
                  </a:extLst>
                </a:gridCol>
                <a:gridCol w="736324">
                  <a:extLst>
                    <a:ext uri="{9D8B030D-6E8A-4147-A177-3AD203B41FA5}">
                      <a16:colId xmlns:a16="http://schemas.microsoft.com/office/drawing/2014/main" val="229621705"/>
                    </a:ext>
                  </a:extLst>
                </a:gridCol>
                <a:gridCol w="1704336">
                  <a:extLst>
                    <a:ext uri="{9D8B030D-6E8A-4147-A177-3AD203B41FA5}">
                      <a16:colId xmlns:a16="http://schemas.microsoft.com/office/drawing/2014/main" val="4089409715"/>
                    </a:ext>
                  </a:extLst>
                </a:gridCol>
                <a:gridCol w="609372">
                  <a:extLst>
                    <a:ext uri="{9D8B030D-6E8A-4147-A177-3AD203B41FA5}">
                      <a16:colId xmlns:a16="http://schemas.microsoft.com/office/drawing/2014/main" val="2856468046"/>
                    </a:ext>
                  </a:extLst>
                </a:gridCol>
                <a:gridCol w="609372">
                  <a:extLst>
                    <a:ext uri="{9D8B030D-6E8A-4147-A177-3AD203B41FA5}">
                      <a16:colId xmlns:a16="http://schemas.microsoft.com/office/drawing/2014/main" val="3635275144"/>
                    </a:ext>
                  </a:extLst>
                </a:gridCol>
                <a:gridCol w="609372">
                  <a:extLst>
                    <a:ext uri="{9D8B030D-6E8A-4147-A177-3AD203B41FA5}">
                      <a16:colId xmlns:a16="http://schemas.microsoft.com/office/drawing/2014/main" val="2408369954"/>
                    </a:ext>
                  </a:extLst>
                </a:gridCol>
                <a:gridCol w="609372">
                  <a:extLst>
                    <a:ext uri="{9D8B030D-6E8A-4147-A177-3AD203B41FA5}">
                      <a16:colId xmlns:a16="http://schemas.microsoft.com/office/drawing/2014/main" val="1183533245"/>
                    </a:ext>
                  </a:extLst>
                </a:gridCol>
                <a:gridCol w="609372">
                  <a:extLst>
                    <a:ext uri="{9D8B030D-6E8A-4147-A177-3AD203B41FA5}">
                      <a16:colId xmlns:a16="http://schemas.microsoft.com/office/drawing/2014/main" val="1330945086"/>
                    </a:ext>
                  </a:extLst>
                </a:gridCol>
                <a:gridCol w="609372">
                  <a:extLst>
                    <a:ext uri="{9D8B030D-6E8A-4147-A177-3AD203B41FA5}">
                      <a16:colId xmlns:a16="http://schemas.microsoft.com/office/drawing/2014/main" val="118968008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075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PREDSTAVNIČKA I IZVRŠNA TIJELA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 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1471348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Predstavničko i izvršno tijelo općine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</a:rPr>
                        <a:t>37.300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4106113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Općinsko vijeće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</a:rPr>
                        <a:t>18.000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2201355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Političke stranke i Vijeća nac.manjina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</a:rPr>
                        <a:t>6.500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0817271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Pomoć razvoju gospodarstva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</a:rPr>
                        <a:t>25.000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5081006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 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 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709696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UKUPNO: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</a:rPr>
                        <a:t>86.800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9513916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8009464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064096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9575873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9821551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3098588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247397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9532936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3112678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184971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4214906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33109213"/>
                  </a:ext>
                </a:extLst>
              </a:tr>
            </a:tbl>
          </a:graphicData>
        </a:graphic>
      </p:graphicFrame>
      <p:graphicFrame>
        <p:nvGraphicFramePr>
          <p:cNvPr id="3" name="Grafikon 2">
            <a:extLst>
              <a:ext uri="{FF2B5EF4-FFF2-40B4-BE49-F238E27FC236}">
                <a16:creationId xmlns:a16="http://schemas.microsoft.com/office/drawing/2014/main" id="{26662A43-6484-01E5-752C-6A0D982888A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8948919"/>
              </p:ext>
            </p:extLst>
          </p:nvPr>
        </p:nvGraphicFramePr>
        <p:xfrm>
          <a:off x="5676900" y="1636713"/>
          <a:ext cx="4572000" cy="3000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6213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>
            <a:extLst>
              <a:ext uri="{FF2B5EF4-FFF2-40B4-BE49-F238E27FC236}">
                <a16:creationId xmlns:a16="http://schemas.microsoft.com/office/drawing/2014/main" id="{1ED64798-1757-7498-7B56-2364CEE519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7883788"/>
              </p:ext>
            </p:extLst>
          </p:nvPr>
        </p:nvGraphicFramePr>
        <p:xfrm>
          <a:off x="1543051" y="1670844"/>
          <a:ext cx="8928097" cy="3238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53356">
                  <a:extLst>
                    <a:ext uri="{9D8B030D-6E8A-4147-A177-3AD203B41FA5}">
                      <a16:colId xmlns:a16="http://schemas.microsoft.com/office/drawing/2014/main" val="913778253"/>
                    </a:ext>
                  </a:extLst>
                </a:gridCol>
                <a:gridCol w="790294">
                  <a:extLst>
                    <a:ext uri="{9D8B030D-6E8A-4147-A177-3AD203B41FA5}">
                      <a16:colId xmlns:a16="http://schemas.microsoft.com/office/drawing/2014/main" val="319664385"/>
                    </a:ext>
                  </a:extLst>
                </a:gridCol>
                <a:gridCol w="609383">
                  <a:extLst>
                    <a:ext uri="{9D8B030D-6E8A-4147-A177-3AD203B41FA5}">
                      <a16:colId xmlns:a16="http://schemas.microsoft.com/office/drawing/2014/main" val="2533327309"/>
                    </a:ext>
                  </a:extLst>
                </a:gridCol>
                <a:gridCol w="609383">
                  <a:extLst>
                    <a:ext uri="{9D8B030D-6E8A-4147-A177-3AD203B41FA5}">
                      <a16:colId xmlns:a16="http://schemas.microsoft.com/office/drawing/2014/main" val="1650495860"/>
                    </a:ext>
                  </a:extLst>
                </a:gridCol>
                <a:gridCol w="609383">
                  <a:extLst>
                    <a:ext uri="{9D8B030D-6E8A-4147-A177-3AD203B41FA5}">
                      <a16:colId xmlns:a16="http://schemas.microsoft.com/office/drawing/2014/main" val="3215029950"/>
                    </a:ext>
                  </a:extLst>
                </a:gridCol>
                <a:gridCol w="609383">
                  <a:extLst>
                    <a:ext uri="{9D8B030D-6E8A-4147-A177-3AD203B41FA5}">
                      <a16:colId xmlns:a16="http://schemas.microsoft.com/office/drawing/2014/main" val="4205342096"/>
                    </a:ext>
                  </a:extLst>
                </a:gridCol>
                <a:gridCol w="609383">
                  <a:extLst>
                    <a:ext uri="{9D8B030D-6E8A-4147-A177-3AD203B41FA5}">
                      <a16:colId xmlns:a16="http://schemas.microsoft.com/office/drawing/2014/main" val="2772049916"/>
                    </a:ext>
                  </a:extLst>
                </a:gridCol>
                <a:gridCol w="609383">
                  <a:extLst>
                    <a:ext uri="{9D8B030D-6E8A-4147-A177-3AD203B41FA5}">
                      <a16:colId xmlns:a16="http://schemas.microsoft.com/office/drawing/2014/main" val="2070296948"/>
                    </a:ext>
                  </a:extLst>
                </a:gridCol>
                <a:gridCol w="609383">
                  <a:extLst>
                    <a:ext uri="{9D8B030D-6E8A-4147-A177-3AD203B41FA5}">
                      <a16:colId xmlns:a16="http://schemas.microsoft.com/office/drawing/2014/main" val="98009335"/>
                    </a:ext>
                  </a:extLst>
                </a:gridCol>
                <a:gridCol w="609383">
                  <a:extLst>
                    <a:ext uri="{9D8B030D-6E8A-4147-A177-3AD203B41FA5}">
                      <a16:colId xmlns:a16="http://schemas.microsoft.com/office/drawing/2014/main" val="1166854590"/>
                    </a:ext>
                  </a:extLst>
                </a:gridCol>
                <a:gridCol w="609383">
                  <a:extLst>
                    <a:ext uri="{9D8B030D-6E8A-4147-A177-3AD203B41FA5}">
                      <a16:colId xmlns:a16="http://schemas.microsoft.com/office/drawing/2014/main" val="4001899937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8742892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OPĆE JAVNE USLUGE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 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2206699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Rashodi za zaposlene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</a:rPr>
                        <a:t>131.500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843642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Materijalni rashodi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</a:rPr>
                        <a:t>235.330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571979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Financijski rashodi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</a:rPr>
                        <a:t>4.200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3919398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Ostali rashodi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</a:rPr>
                        <a:t>1.000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920941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Rashodi za nabavu imovine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</a:rPr>
                        <a:t>5.000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40998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 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 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953046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UKUPNO: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</a:rPr>
                        <a:t>377.030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8536344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9039931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505612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367081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7354892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71774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0860684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0739544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73566598"/>
                  </a:ext>
                </a:extLst>
              </a:tr>
            </a:tbl>
          </a:graphicData>
        </a:graphic>
      </p:graphicFrame>
      <p:graphicFrame>
        <p:nvGraphicFramePr>
          <p:cNvPr id="3" name="Grafikon 2">
            <a:extLst>
              <a:ext uri="{FF2B5EF4-FFF2-40B4-BE49-F238E27FC236}">
                <a16:creationId xmlns:a16="http://schemas.microsoft.com/office/drawing/2014/main" id="{DCFB0A7C-ECB5-05DA-BA4F-4E9EE58F36D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0454691"/>
              </p:ext>
            </p:extLst>
          </p:nvPr>
        </p:nvGraphicFramePr>
        <p:xfrm>
          <a:off x="5372100" y="1852613"/>
          <a:ext cx="4838700" cy="2800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19841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>
            <a:extLst>
              <a:ext uri="{FF2B5EF4-FFF2-40B4-BE49-F238E27FC236}">
                <a16:creationId xmlns:a16="http://schemas.microsoft.com/office/drawing/2014/main" id="{4B1C24A4-D631-88D7-17EA-071B993990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0521218"/>
              </p:ext>
            </p:extLst>
          </p:nvPr>
        </p:nvGraphicFramePr>
        <p:xfrm>
          <a:off x="1543048" y="1385093"/>
          <a:ext cx="8978904" cy="4191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27834">
                  <a:extLst>
                    <a:ext uri="{9D8B030D-6E8A-4147-A177-3AD203B41FA5}">
                      <a16:colId xmlns:a16="http://schemas.microsoft.com/office/drawing/2014/main" val="3681828726"/>
                    </a:ext>
                  </a:extLst>
                </a:gridCol>
                <a:gridCol w="875990">
                  <a:extLst>
                    <a:ext uri="{9D8B030D-6E8A-4147-A177-3AD203B41FA5}">
                      <a16:colId xmlns:a16="http://schemas.microsoft.com/office/drawing/2014/main" val="2771839844"/>
                    </a:ext>
                  </a:extLst>
                </a:gridCol>
                <a:gridCol w="609385">
                  <a:extLst>
                    <a:ext uri="{9D8B030D-6E8A-4147-A177-3AD203B41FA5}">
                      <a16:colId xmlns:a16="http://schemas.microsoft.com/office/drawing/2014/main" val="1798479784"/>
                    </a:ext>
                  </a:extLst>
                </a:gridCol>
                <a:gridCol w="609385">
                  <a:extLst>
                    <a:ext uri="{9D8B030D-6E8A-4147-A177-3AD203B41FA5}">
                      <a16:colId xmlns:a16="http://schemas.microsoft.com/office/drawing/2014/main" val="3375772043"/>
                    </a:ext>
                  </a:extLst>
                </a:gridCol>
                <a:gridCol w="609385">
                  <a:extLst>
                    <a:ext uri="{9D8B030D-6E8A-4147-A177-3AD203B41FA5}">
                      <a16:colId xmlns:a16="http://schemas.microsoft.com/office/drawing/2014/main" val="1277278795"/>
                    </a:ext>
                  </a:extLst>
                </a:gridCol>
                <a:gridCol w="609385">
                  <a:extLst>
                    <a:ext uri="{9D8B030D-6E8A-4147-A177-3AD203B41FA5}">
                      <a16:colId xmlns:a16="http://schemas.microsoft.com/office/drawing/2014/main" val="4175277615"/>
                    </a:ext>
                  </a:extLst>
                </a:gridCol>
                <a:gridCol w="609385">
                  <a:extLst>
                    <a:ext uri="{9D8B030D-6E8A-4147-A177-3AD203B41FA5}">
                      <a16:colId xmlns:a16="http://schemas.microsoft.com/office/drawing/2014/main" val="3133308261"/>
                    </a:ext>
                  </a:extLst>
                </a:gridCol>
                <a:gridCol w="609385">
                  <a:extLst>
                    <a:ext uri="{9D8B030D-6E8A-4147-A177-3AD203B41FA5}">
                      <a16:colId xmlns:a16="http://schemas.microsoft.com/office/drawing/2014/main" val="4443287"/>
                    </a:ext>
                  </a:extLst>
                </a:gridCol>
                <a:gridCol w="609385">
                  <a:extLst>
                    <a:ext uri="{9D8B030D-6E8A-4147-A177-3AD203B41FA5}">
                      <a16:colId xmlns:a16="http://schemas.microsoft.com/office/drawing/2014/main" val="2920622874"/>
                    </a:ext>
                  </a:extLst>
                </a:gridCol>
                <a:gridCol w="609385">
                  <a:extLst>
                    <a:ext uri="{9D8B030D-6E8A-4147-A177-3AD203B41FA5}">
                      <a16:colId xmlns:a16="http://schemas.microsoft.com/office/drawing/2014/main" val="3398071893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9052703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KOM.POSLOVI, PROSTORNO UREĐENJE, ZAŠT. OKOLIŠA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 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rowSpan="20" gridSpan="8"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rowSpan="20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20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20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20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20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20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20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73699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Održavanje objekata komunalne infrastrukture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</a:rPr>
                        <a:t>391.500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419229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u="none" strike="noStrike">
                          <a:effectLst/>
                        </a:rPr>
                        <a:t>Izgradnja objekata i uređaja komunalne infrastrukture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</a:rPr>
                        <a:t>160.000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02103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Prostorno uređenje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</a:rPr>
                        <a:t>39.000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134995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Zaštita okoliša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</a:rPr>
                        <a:t>26.000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962762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 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 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004162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UKUPNO: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</a:rPr>
                        <a:t>616.500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9532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761135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82422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035353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93190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724627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41895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837849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330857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83734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70895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881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2563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8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00278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87800095"/>
                  </a:ext>
                </a:extLst>
              </a:tr>
            </a:tbl>
          </a:graphicData>
        </a:graphic>
      </p:graphicFrame>
      <p:graphicFrame>
        <p:nvGraphicFramePr>
          <p:cNvPr id="3" name="Grafikon 2">
            <a:extLst>
              <a:ext uri="{FF2B5EF4-FFF2-40B4-BE49-F238E27FC236}">
                <a16:creationId xmlns:a16="http://schemas.microsoft.com/office/drawing/2014/main" id="{57B7938F-33AC-F2F3-2DB7-CEF9524B08A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995902"/>
              </p:ext>
            </p:extLst>
          </p:nvPr>
        </p:nvGraphicFramePr>
        <p:xfrm>
          <a:off x="5791200" y="1585912"/>
          <a:ext cx="4676775" cy="3686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3087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>
            <a:extLst>
              <a:ext uri="{FF2B5EF4-FFF2-40B4-BE49-F238E27FC236}">
                <a16:creationId xmlns:a16="http://schemas.microsoft.com/office/drawing/2014/main" id="{FCD1DFED-87E7-AD97-2AE7-3497557E6D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381543"/>
              </p:ext>
            </p:extLst>
          </p:nvPr>
        </p:nvGraphicFramePr>
        <p:xfrm>
          <a:off x="1835230" y="873127"/>
          <a:ext cx="8267540" cy="43513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99230">
                  <a:extLst>
                    <a:ext uri="{9D8B030D-6E8A-4147-A177-3AD203B41FA5}">
                      <a16:colId xmlns:a16="http://schemas.microsoft.com/office/drawing/2014/main" val="1477474236"/>
                    </a:ext>
                  </a:extLst>
                </a:gridCol>
                <a:gridCol w="948369">
                  <a:extLst>
                    <a:ext uri="{9D8B030D-6E8A-4147-A177-3AD203B41FA5}">
                      <a16:colId xmlns:a16="http://schemas.microsoft.com/office/drawing/2014/main" val="3730449167"/>
                    </a:ext>
                  </a:extLst>
                </a:gridCol>
                <a:gridCol w="535549">
                  <a:extLst>
                    <a:ext uri="{9D8B030D-6E8A-4147-A177-3AD203B41FA5}">
                      <a16:colId xmlns:a16="http://schemas.microsoft.com/office/drawing/2014/main" val="1500645484"/>
                    </a:ext>
                  </a:extLst>
                </a:gridCol>
                <a:gridCol w="535549">
                  <a:extLst>
                    <a:ext uri="{9D8B030D-6E8A-4147-A177-3AD203B41FA5}">
                      <a16:colId xmlns:a16="http://schemas.microsoft.com/office/drawing/2014/main" val="1423693463"/>
                    </a:ext>
                  </a:extLst>
                </a:gridCol>
                <a:gridCol w="535549">
                  <a:extLst>
                    <a:ext uri="{9D8B030D-6E8A-4147-A177-3AD203B41FA5}">
                      <a16:colId xmlns:a16="http://schemas.microsoft.com/office/drawing/2014/main" val="2173131574"/>
                    </a:ext>
                  </a:extLst>
                </a:gridCol>
                <a:gridCol w="535549">
                  <a:extLst>
                    <a:ext uri="{9D8B030D-6E8A-4147-A177-3AD203B41FA5}">
                      <a16:colId xmlns:a16="http://schemas.microsoft.com/office/drawing/2014/main" val="34036887"/>
                    </a:ext>
                  </a:extLst>
                </a:gridCol>
                <a:gridCol w="535549">
                  <a:extLst>
                    <a:ext uri="{9D8B030D-6E8A-4147-A177-3AD203B41FA5}">
                      <a16:colId xmlns:a16="http://schemas.microsoft.com/office/drawing/2014/main" val="2094851412"/>
                    </a:ext>
                  </a:extLst>
                </a:gridCol>
                <a:gridCol w="535549">
                  <a:extLst>
                    <a:ext uri="{9D8B030D-6E8A-4147-A177-3AD203B41FA5}">
                      <a16:colId xmlns:a16="http://schemas.microsoft.com/office/drawing/2014/main" val="2315534104"/>
                    </a:ext>
                  </a:extLst>
                </a:gridCol>
                <a:gridCol w="535549">
                  <a:extLst>
                    <a:ext uri="{9D8B030D-6E8A-4147-A177-3AD203B41FA5}">
                      <a16:colId xmlns:a16="http://schemas.microsoft.com/office/drawing/2014/main" val="2601216261"/>
                    </a:ext>
                  </a:extLst>
                </a:gridCol>
                <a:gridCol w="535549">
                  <a:extLst>
                    <a:ext uri="{9D8B030D-6E8A-4147-A177-3AD203B41FA5}">
                      <a16:colId xmlns:a16="http://schemas.microsoft.com/office/drawing/2014/main" val="2716359298"/>
                    </a:ext>
                  </a:extLst>
                </a:gridCol>
                <a:gridCol w="535549">
                  <a:extLst>
                    <a:ext uri="{9D8B030D-6E8A-4147-A177-3AD203B41FA5}">
                      <a16:colId xmlns:a16="http://schemas.microsoft.com/office/drawing/2014/main" val="3050052563"/>
                    </a:ext>
                  </a:extLst>
                </a:gridCol>
              </a:tblGrid>
              <a:tr h="167359"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36927955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l" fontAlgn="b"/>
                      <a:r>
                        <a:rPr lang="hr-HR" sz="1000" u="none" strike="noStrike">
                          <a:effectLst/>
                        </a:rPr>
                        <a:t>SPORT, KULTURA, RELIGIJA</a:t>
                      </a: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000" u="none" strike="noStrike">
                          <a:effectLst/>
                        </a:rPr>
                        <a:t> </a:t>
                      </a: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rowSpan="23" gridSpan="9"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rowSpan="23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23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23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23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23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23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23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23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0487386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l" fontAlgn="b"/>
                      <a:r>
                        <a:rPr lang="hr-HR" sz="1000" u="none" strike="noStrike">
                          <a:effectLst/>
                        </a:rPr>
                        <a:t>Promicanje sporta</a:t>
                      </a: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u="none" strike="noStrike">
                          <a:effectLst/>
                        </a:rPr>
                        <a:t>40.000</a:t>
                      </a: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3401806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l" fontAlgn="b"/>
                      <a:r>
                        <a:rPr lang="hr-HR" sz="1000" u="none" strike="noStrike">
                          <a:effectLst/>
                        </a:rPr>
                        <a:t>Organizacija Sajma kreativnosti i Kulturnog ljeta</a:t>
                      </a: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u="none" strike="noStrike">
                          <a:effectLst/>
                        </a:rPr>
                        <a:t>17.670</a:t>
                      </a: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4161025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l" fontAlgn="b"/>
                      <a:r>
                        <a:rPr lang="hr-HR" sz="1000" u="none" strike="noStrike">
                          <a:effectLst/>
                        </a:rPr>
                        <a:t>Centar sporta i rekreacije</a:t>
                      </a: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u="none" strike="noStrike">
                          <a:effectLst/>
                        </a:rPr>
                        <a:t>45.000</a:t>
                      </a: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413671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l" fontAlgn="b"/>
                      <a:r>
                        <a:rPr lang="hr-HR" sz="1000" u="none" strike="noStrike">
                          <a:effectLst/>
                        </a:rPr>
                        <a:t>Udruge u kulturi</a:t>
                      </a: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u="none" strike="noStrike">
                          <a:effectLst/>
                        </a:rPr>
                        <a:t>8.500</a:t>
                      </a: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922334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l" fontAlgn="b"/>
                      <a:r>
                        <a:rPr lang="hr-HR" sz="1000" u="none" strike="noStrike">
                          <a:effectLst/>
                        </a:rPr>
                        <a:t>Upravljanje Lovrakovim centrom</a:t>
                      </a: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u="none" strike="noStrike">
                          <a:effectLst/>
                        </a:rPr>
                        <a:t>30.000</a:t>
                      </a: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4691089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l" fontAlgn="b"/>
                      <a:r>
                        <a:rPr lang="hr-HR" sz="1000" u="none" strike="noStrike">
                          <a:effectLst/>
                        </a:rPr>
                        <a:t>Izgradnja Kulturnog multimedijalnog centra</a:t>
                      </a: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u="none" strike="noStrike">
                          <a:effectLst/>
                        </a:rPr>
                        <a:t>100.000</a:t>
                      </a: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1659539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l" fontAlgn="b"/>
                      <a:r>
                        <a:rPr lang="hr-HR" sz="1000" u="none" strike="noStrike">
                          <a:effectLst/>
                        </a:rPr>
                        <a:t>Religijske potrebe</a:t>
                      </a: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u="none" strike="noStrike">
                          <a:effectLst/>
                        </a:rPr>
                        <a:t>3.000</a:t>
                      </a: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0492552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l" fontAlgn="b"/>
                      <a:r>
                        <a:rPr lang="hr-HR" sz="1000" u="none" strike="noStrike">
                          <a:effectLst/>
                        </a:rPr>
                        <a:t>Turizam</a:t>
                      </a: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u="none" strike="noStrike">
                          <a:effectLst/>
                        </a:rPr>
                        <a:t>25.000</a:t>
                      </a: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4541259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l" fontAlgn="b"/>
                      <a:r>
                        <a:rPr lang="hr-HR" sz="1000" u="none" strike="noStrike">
                          <a:effectLst/>
                        </a:rPr>
                        <a:t>Sanacija sakralnih objekata</a:t>
                      </a: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u="none" strike="noStrike">
                          <a:effectLst/>
                        </a:rPr>
                        <a:t>10.000</a:t>
                      </a: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0835043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l" fontAlgn="b"/>
                      <a:r>
                        <a:rPr lang="hr-HR" sz="1000" u="none" strike="noStrike">
                          <a:effectLst/>
                        </a:rPr>
                        <a:t>Autokamp</a:t>
                      </a: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u="none" strike="noStrike">
                          <a:effectLst/>
                        </a:rPr>
                        <a:t>50.000</a:t>
                      </a: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9503712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l" fontAlgn="b"/>
                      <a:r>
                        <a:rPr lang="hr-HR" sz="1000" u="none" strike="noStrike">
                          <a:effectLst/>
                        </a:rPr>
                        <a:t> </a:t>
                      </a: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000" u="none" strike="noStrike">
                          <a:effectLst/>
                        </a:rPr>
                        <a:t> </a:t>
                      </a: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0746666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l" fontAlgn="b"/>
                      <a:r>
                        <a:rPr lang="hr-HR" sz="1000" u="none" strike="noStrike">
                          <a:effectLst/>
                        </a:rPr>
                        <a:t>UKUPNO:</a:t>
                      </a: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000" u="none" strike="noStrike">
                          <a:effectLst/>
                        </a:rPr>
                        <a:t>329.170</a:t>
                      </a:r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7606434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517189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7598551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0874622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3270266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4553134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0047330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2948326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7746832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9869133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730223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94179703"/>
                  </a:ext>
                </a:extLst>
              </a:tr>
              <a:tr h="167359"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1394317"/>
                  </a:ext>
                </a:extLst>
              </a:tr>
            </a:tbl>
          </a:graphicData>
        </a:graphic>
      </p:graphicFrame>
      <p:graphicFrame>
        <p:nvGraphicFramePr>
          <p:cNvPr id="3" name="Grafikon 2">
            <a:extLst>
              <a:ext uri="{FF2B5EF4-FFF2-40B4-BE49-F238E27FC236}">
                <a16:creationId xmlns:a16="http://schemas.microsoft.com/office/drawing/2014/main" id="{8CF4B023-D8D8-0BC0-757C-011B8F0934B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4414441"/>
              </p:ext>
            </p:extLst>
          </p:nvPr>
        </p:nvGraphicFramePr>
        <p:xfrm>
          <a:off x="5911850" y="1082675"/>
          <a:ext cx="5257800" cy="4333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745535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>
            <a:extLst>
              <a:ext uri="{FF2B5EF4-FFF2-40B4-BE49-F238E27FC236}">
                <a16:creationId xmlns:a16="http://schemas.microsoft.com/office/drawing/2014/main" id="{05434BF5-9F95-0311-2CDE-971B5AB4D0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9253684"/>
              </p:ext>
            </p:extLst>
          </p:nvPr>
        </p:nvGraphicFramePr>
        <p:xfrm>
          <a:off x="1454150" y="1416844"/>
          <a:ext cx="9156700" cy="3619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81300">
                  <a:extLst>
                    <a:ext uri="{9D8B030D-6E8A-4147-A177-3AD203B41FA5}">
                      <a16:colId xmlns:a16="http://schemas.microsoft.com/office/drawing/2014/main" val="3159022064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34179416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74402636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86715801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89987692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07826983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17837335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94512521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87210614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11876562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120197812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435299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SOCIJALNA SKRB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 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rowSpan="17" gridSpan="9"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rowSpan="17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17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17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17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17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17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17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17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8565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u="none" strike="noStrike">
                          <a:effectLst/>
                        </a:rPr>
                        <a:t>Pomoć u novcu pojedincima i obiteljima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</a:rPr>
                        <a:t>15.000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47306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Sredstva za novorođenčad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</a:rPr>
                        <a:t>8.000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746863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Pomoć u naravi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</a:rPr>
                        <a:t>30.500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030324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Udruge građana humanitarnog karaktera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</a:rPr>
                        <a:t>15.000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308145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u="none" strike="noStrike">
                          <a:effectLst/>
                        </a:rPr>
                        <a:t>Pomoć u kući starijim osobama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</a:rPr>
                        <a:t>70.800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71787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u="none" strike="noStrike">
                          <a:effectLst/>
                        </a:rPr>
                        <a:t>Pletenica života - Dnevni boravak za starije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</a:rPr>
                        <a:t>10.000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47367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u="none" strike="noStrike">
                          <a:effectLst/>
                        </a:rPr>
                        <a:t>Program zapošljavanja "Za žene" Faza 3</a:t>
                      </a:r>
                      <a:endParaRPr lang="pl-P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</a:rPr>
                        <a:t>79.200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62435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 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 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41588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hr-HR" sz="1100" u="none" strike="noStrike">
                          <a:effectLst/>
                        </a:rPr>
                        <a:t>UKUPNO: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1100" u="none" strike="noStrike">
                          <a:effectLst/>
                        </a:rPr>
                        <a:t>228.500</a:t>
                      </a:r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885865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393687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494588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14584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368031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12247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73423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937045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12496060"/>
                  </a:ext>
                </a:extLst>
              </a:tr>
            </a:tbl>
          </a:graphicData>
        </a:graphic>
      </p:graphicFrame>
      <p:graphicFrame>
        <p:nvGraphicFramePr>
          <p:cNvPr id="3" name="Grafikon 2">
            <a:extLst>
              <a:ext uri="{FF2B5EF4-FFF2-40B4-BE49-F238E27FC236}">
                <a16:creationId xmlns:a16="http://schemas.microsoft.com/office/drawing/2014/main" id="{1A440506-2BFD-D96D-F0D2-43BCA7358F5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1752982"/>
              </p:ext>
            </p:extLst>
          </p:nvPr>
        </p:nvGraphicFramePr>
        <p:xfrm>
          <a:off x="5521325" y="1617663"/>
          <a:ext cx="4762500" cy="3219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157608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768</Words>
  <Application>Microsoft Office PowerPoint</Application>
  <PresentationFormat>Široki zaslon</PresentationFormat>
  <Paragraphs>236</Paragraphs>
  <Slides>11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sustava Office</vt:lpstr>
      <vt:lpstr>PRORAČUN OPĆINE VELIKI GRĐEVAC ZA 2024. GODINU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PRORAČUN OPĆINE VELIKI GRĐEVAC ZA 2024. GODINU</dc:title>
  <dc:creator>Robert Vuković</dc:creator>
  <cp:lastModifiedBy>Robert Vuković</cp:lastModifiedBy>
  <cp:revision>2</cp:revision>
  <dcterms:created xsi:type="dcterms:W3CDTF">2024-02-13T13:47:11Z</dcterms:created>
  <dcterms:modified xsi:type="dcterms:W3CDTF">2024-02-13T13:57:57Z</dcterms:modified>
</cp:coreProperties>
</file>